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notesMasterIdLst>
    <p:notesMasterId r:id="rId13"/>
  </p:notesMasterIdLst>
  <p:sldIdLst>
    <p:sldId id="256" r:id="rId2"/>
    <p:sldId id="257" r:id="rId3"/>
    <p:sldId id="259" r:id="rId4"/>
    <p:sldId id="258" r:id="rId5"/>
    <p:sldId id="260" r:id="rId6"/>
    <p:sldId id="261" r:id="rId7"/>
    <p:sldId id="262" r:id="rId8"/>
    <p:sldId id="265"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94660"/>
  </p:normalViewPr>
  <p:slideViewPr>
    <p:cSldViewPr snapToGrid="0">
      <p:cViewPr varScale="1">
        <p:scale>
          <a:sx n="77" d="100"/>
          <a:sy n="77" d="100"/>
        </p:scale>
        <p:origin x="18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A58A73-23BA-47D9-8BC1-342E2F4230EE}"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US"/>
        </a:p>
      </dgm:t>
    </dgm:pt>
    <dgm:pt modelId="{05AC4BEF-70E3-4096-9406-96542F11337F}">
      <dgm:prSet phldrT="[Text]" custT="1"/>
      <dgm:spPr/>
      <dgm:t>
        <a:bodyPr/>
        <a:lstStyle/>
        <a:p>
          <a:r>
            <a:rPr lang="en-US" sz="1600" dirty="0"/>
            <a:t>Social media has helped women grow and evolve, giving them the courage to speak openly and reveal sexual offenders, unfair treatment at work or in the society, and sexist work environment.</a:t>
          </a:r>
        </a:p>
      </dgm:t>
    </dgm:pt>
    <dgm:pt modelId="{8C601886-4B85-45C1-BC3D-77FDE195E787}" type="parTrans" cxnId="{49280DFB-63C8-45E6-A67C-DC4695D4EA40}">
      <dgm:prSet/>
      <dgm:spPr/>
      <dgm:t>
        <a:bodyPr/>
        <a:lstStyle/>
        <a:p>
          <a:endParaRPr lang="en-US"/>
        </a:p>
      </dgm:t>
    </dgm:pt>
    <dgm:pt modelId="{D41D1BA1-8C47-4F50-9FB9-D5025FA9127D}" type="sibTrans" cxnId="{49280DFB-63C8-45E6-A67C-DC4695D4EA40}">
      <dgm:prSet/>
      <dgm:spPr/>
      <dgm:t>
        <a:bodyPr/>
        <a:lstStyle/>
        <a:p>
          <a:endParaRPr lang="en-US"/>
        </a:p>
      </dgm:t>
    </dgm:pt>
    <dgm:pt modelId="{3E2BB79F-2D05-41BF-BFCF-6A1F8A6AAA31}">
      <dgm:prSet phldrT="[Text]" custT="1"/>
      <dgm:spPr/>
      <dgm:t>
        <a:bodyPr/>
        <a:lstStyle/>
        <a:p>
          <a:r>
            <a:rPr lang="en-US" sz="1600" dirty="0"/>
            <a:t>Social media has become the refuge for many women who can now directly address the misogynist ideology and make their voices heard. </a:t>
          </a:r>
        </a:p>
      </dgm:t>
    </dgm:pt>
    <dgm:pt modelId="{9232D281-67E2-43D3-93EB-934D4711F912}" type="parTrans" cxnId="{D39644A4-61EB-4551-94FC-BD3C6BDE0E4F}">
      <dgm:prSet/>
      <dgm:spPr/>
      <dgm:t>
        <a:bodyPr/>
        <a:lstStyle/>
        <a:p>
          <a:endParaRPr lang="en-US"/>
        </a:p>
      </dgm:t>
    </dgm:pt>
    <dgm:pt modelId="{802705F7-D67C-4466-B5AB-3AA2AA3EA4BF}" type="sibTrans" cxnId="{D39644A4-61EB-4551-94FC-BD3C6BDE0E4F}">
      <dgm:prSet/>
      <dgm:spPr/>
      <dgm:t>
        <a:bodyPr/>
        <a:lstStyle/>
        <a:p>
          <a:endParaRPr lang="en-US"/>
        </a:p>
      </dgm:t>
    </dgm:pt>
    <dgm:pt modelId="{53C85E05-5131-44F7-AD1F-D1064996A7A0}">
      <dgm:prSet phldrT="[Text]" custT="1"/>
      <dgm:spPr/>
      <dgm:t>
        <a:bodyPr/>
        <a:lstStyle/>
        <a:p>
          <a:r>
            <a:rPr lang="en-US" sz="1600" dirty="0"/>
            <a:t>Women started to change the history by “calling out” the politicians and leaders and revealing their behaviors. </a:t>
          </a:r>
        </a:p>
        <a:p>
          <a:endParaRPr lang="en-US" sz="1100" dirty="0"/>
        </a:p>
      </dgm:t>
    </dgm:pt>
    <dgm:pt modelId="{61B099AD-0C25-42C0-B638-7B1A2008B528}" type="parTrans" cxnId="{A91186D8-5E7D-412C-BAA0-ECE9DE01D595}">
      <dgm:prSet/>
      <dgm:spPr/>
      <dgm:t>
        <a:bodyPr/>
        <a:lstStyle/>
        <a:p>
          <a:endParaRPr lang="en-US"/>
        </a:p>
      </dgm:t>
    </dgm:pt>
    <dgm:pt modelId="{9130A460-4C35-412D-88A9-FB4A4D2EBE75}" type="sibTrans" cxnId="{A91186D8-5E7D-412C-BAA0-ECE9DE01D595}">
      <dgm:prSet/>
      <dgm:spPr/>
      <dgm:t>
        <a:bodyPr/>
        <a:lstStyle/>
        <a:p>
          <a:endParaRPr lang="en-US"/>
        </a:p>
      </dgm:t>
    </dgm:pt>
    <dgm:pt modelId="{9A376155-40CD-4139-852C-8591E976585E}">
      <dgm:prSet custT="1"/>
      <dgm:spPr/>
      <dgm:t>
        <a:bodyPr/>
        <a:lstStyle/>
        <a:p>
          <a:r>
            <a:rPr lang="en-US" sz="1600" dirty="0"/>
            <a:t>Even though the society has evolved a lot, women are still not given their place in the traditional media. </a:t>
          </a:r>
        </a:p>
      </dgm:t>
    </dgm:pt>
    <dgm:pt modelId="{81D0B311-45F5-45E5-ABE5-3BAD053CC9E0}" type="parTrans" cxnId="{F0F4A085-01FD-42DD-B325-892AF92D8889}">
      <dgm:prSet/>
      <dgm:spPr/>
      <dgm:t>
        <a:bodyPr/>
        <a:lstStyle/>
        <a:p>
          <a:endParaRPr lang="en-US"/>
        </a:p>
      </dgm:t>
    </dgm:pt>
    <dgm:pt modelId="{D4CE083B-2EA7-4CA4-8B45-794B9E97DF3B}" type="sibTrans" cxnId="{F0F4A085-01FD-42DD-B325-892AF92D8889}">
      <dgm:prSet/>
      <dgm:spPr/>
      <dgm:t>
        <a:bodyPr/>
        <a:lstStyle/>
        <a:p>
          <a:endParaRPr lang="en-US"/>
        </a:p>
      </dgm:t>
    </dgm:pt>
    <dgm:pt modelId="{93631B42-8DA0-418B-BA9B-7464F6514F32}">
      <dgm:prSet custT="1"/>
      <dgm:spPr/>
      <dgm:t>
        <a:bodyPr/>
        <a:lstStyle/>
        <a:p>
          <a:r>
            <a:rPr lang="en-US" sz="1600" dirty="0"/>
            <a:t>The most powerful weapon of feminism now is the hashtag. </a:t>
          </a:r>
        </a:p>
      </dgm:t>
    </dgm:pt>
    <dgm:pt modelId="{F9E952F5-70A7-40A8-BE66-D322EF5B9D09}" type="parTrans" cxnId="{F03E5AB3-912B-4136-9738-5FC17F0E690E}">
      <dgm:prSet/>
      <dgm:spPr/>
      <dgm:t>
        <a:bodyPr/>
        <a:lstStyle/>
        <a:p>
          <a:endParaRPr lang="en-US"/>
        </a:p>
      </dgm:t>
    </dgm:pt>
    <dgm:pt modelId="{703531A5-F498-47AE-B52A-FFF245C45896}" type="sibTrans" cxnId="{F03E5AB3-912B-4136-9738-5FC17F0E690E}">
      <dgm:prSet/>
      <dgm:spPr/>
      <dgm:t>
        <a:bodyPr/>
        <a:lstStyle/>
        <a:p>
          <a:endParaRPr lang="en-US"/>
        </a:p>
      </dgm:t>
    </dgm:pt>
    <dgm:pt modelId="{330D751A-4370-4FEE-B2D5-7A79DC85CAEC}" type="pres">
      <dgm:prSet presAssocID="{A3A58A73-23BA-47D9-8BC1-342E2F4230EE}" presName="linearFlow" presStyleCnt="0">
        <dgm:presLayoutVars>
          <dgm:resizeHandles val="exact"/>
        </dgm:presLayoutVars>
      </dgm:prSet>
      <dgm:spPr/>
    </dgm:pt>
    <dgm:pt modelId="{611E8894-BEBC-4664-B3B9-02A4C37425B3}" type="pres">
      <dgm:prSet presAssocID="{05AC4BEF-70E3-4096-9406-96542F11337F}" presName="node" presStyleLbl="node1" presStyleIdx="0" presStyleCnt="5" custScaleX="190068">
        <dgm:presLayoutVars>
          <dgm:bulletEnabled val="1"/>
        </dgm:presLayoutVars>
      </dgm:prSet>
      <dgm:spPr/>
    </dgm:pt>
    <dgm:pt modelId="{20B71B7E-37D8-454C-9509-AD23DF6B5294}" type="pres">
      <dgm:prSet presAssocID="{D41D1BA1-8C47-4F50-9FB9-D5025FA9127D}" presName="sibTrans" presStyleLbl="sibTrans2D1" presStyleIdx="0" presStyleCnt="4"/>
      <dgm:spPr/>
    </dgm:pt>
    <dgm:pt modelId="{F5E24B60-18B6-4188-8DB9-347DB4FD1899}" type="pres">
      <dgm:prSet presAssocID="{D41D1BA1-8C47-4F50-9FB9-D5025FA9127D}" presName="connectorText" presStyleLbl="sibTrans2D1" presStyleIdx="0" presStyleCnt="4"/>
      <dgm:spPr/>
    </dgm:pt>
    <dgm:pt modelId="{7C14AE51-5774-4B2B-BF33-0FD9931B5691}" type="pres">
      <dgm:prSet presAssocID="{3E2BB79F-2D05-41BF-BFCF-6A1F8A6AAA31}" presName="node" presStyleLbl="node1" presStyleIdx="1" presStyleCnt="5" custScaleX="188360">
        <dgm:presLayoutVars>
          <dgm:bulletEnabled val="1"/>
        </dgm:presLayoutVars>
      </dgm:prSet>
      <dgm:spPr/>
    </dgm:pt>
    <dgm:pt modelId="{90ADFEF5-EE6D-4A54-A57A-D41130F386A1}" type="pres">
      <dgm:prSet presAssocID="{802705F7-D67C-4466-B5AB-3AA2AA3EA4BF}" presName="sibTrans" presStyleLbl="sibTrans2D1" presStyleIdx="1" presStyleCnt="4"/>
      <dgm:spPr/>
    </dgm:pt>
    <dgm:pt modelId="{9E293586-DAD4-4252-ACA0-4D94EBD160BC}" type="pres">
      <dgm:prSet presAssocID="{802705F7-D67C-4466-B5AB-3AA2AA3EA4BF}" presName="connectorText" presStyleLbl="sibTrans2D1" presStyleIdx="1" presStyleCnt="4"/>
      <dgm:spPr/>
    </dgm:pt>
    <dgm:pt modelId="{C0C1BB77-934D-43F2-9B46-700DC70EA62D}" type="pres">
      <dgm:prSet presAssocID="{53C85E05-5131-44F7-AD1F-D1064996A7A0}" presName="node" presStyleLbl="node1" presStyleIdx="2" presStyleCnt="5" custScaleX="186099">
        <dgm:presLayoutVars>
          <dgm:bulletEnabled val="1"/>
        </dgm:presLayoutVars>
      </dgm:prSet>
      <dgm:spPr/>
    </dgm:pt>
    <dgm:pt modelId="{AFDB0829-1300-4D74-B5AD-D58D49BF2A4B}" type="pres">
      <dgm:prSet presAssocID="{9130A460-4C35-412D-88A9-FB4A4D2EBE75}" presName="sibTrans" presStyleLbl="sibTrans2D1" presStyleIdx="2" presStyleCnt="4"/>
      <dgm:spPr/>
    </dgm:pt>
    <dgm:pt modelId="{515EE8B4-ECC6-4226-BF5C-641F5ACCAD14}" type="pres">
      <dgm:prSet presAssocID="{9130A460-4C35-412D-88A9-FB4A4D2EBE75}" presName="connectorText" presStyleLbl="sibTrans2D1" presStyleIdx="2" presStyleCnt="4"/>
      <dgm:spPr/>
    </dgm:pt>
    <dgm:pt modelId="{E680B174-4536-44E1-B50A-F7863FCAD512}" type="pres">
      <dgm:prSet presAssocID="{9A376155-40CD-4139-852C-8591E976585E}" presName="node" presStyleLbl="node1" presStyleIdx="3" presStyleCnt="5" custScaleX="185377">
        <dgm:presLayoutVars>
          <dgm:bulletEnabled val="1"/>
        </dgm:presLayoutVars>
      </dgm:prSet>
      <dgm:spPr/>
    </dgm:pt>
    <dgm:pt modelId="{8BAFD5D8-CF27-45F9-B1CF-EE548A278231}" type="pres">
      <dgm:prSet presAssocID="{D4CE083B-2EA7-4CA4-8B45-794B9E97DF3B}" presName="sibTrans" presStyleLbl="sibTrans2D1" presStyleIdx="3" presStyleCnt="4"/>
      <dgm:spPr/>
    </dgm:pt>
    <dgm:pt modelId="{0844D0AC-FBDF-4004-91B7-B5E042F6E5F8}" type="pres">
      <dgm:prSet presAssocID="{D4CE083B-2EA7-4CA4-8B45-794B9E97DF3B}" presName="connectorText" presStyleLbl="sibTrans2D1" presStyleIdx="3" presStyleCnt="4"/>
      <dgm:spPr/>
    </dgm:pt>
    <dgm:pt modelId="{7A71A386-1C2D-438C-82CD-E6918C4086E7}" type="pres">
      <dgm:prSet presAssocID="{93631B42-8DA0-418B-BA9B-7464F6514F32}" presName="node" presStyleLbl="node1" presStyleIdx="4" presStyleCnt="5" custScaleX="181712">
        <dgm:presLayoutVars>
          <dgm:bulletEnabled val="1"/>
        </dgm:presLayoutVars>
      </dgm:prSet>
      <dgm:spPr/>
    </dgm:pt>
  </dgm:ptLst>
  <dgm:cxnLst>
    <dgm:cxn modelId="{0C2D1729-A3BF-4911-B00F-09E894EB5658}" type="presOf" srcId="{9A376155-40CD-4139-852C-8591E976585E}" destId="{E680B174-4536-44E1-B50A-F7863FCAD512}" srcOrd="0" destOrd="0" presId="urn:microsoft.com/office/officeart/2005/8/layout/process2"/>
    <dgm:cxn modelId="{056BCE2C-04CE-49DC-A3F6-FED6209DD604}" type="presOf" srcId="{802705F7-D67C-4466-B5AB-3AA2AA3EA4BF}" destId="{90ADFEF5-EE6D-4A54-A57A-D41130F386A1}" srcOrd="0" destOrd="0" presId="urn:microsoft.com/office/officeart/2005/8/layout/process2"/>
    <dgm:cxn modelId="{3FAD5E44-6977-4569-8C22-72B1A13633C7}" type="presOf" srcId="{53C85E05-5131-44F7-AD1F-D1064996A7A0}" destId="{C0C1BB77-934D-43F2-9B46-700DC70EA62D}" srcOrd="0" destOrd="0" presId="urn:microsoft.com/office/officeart/2005/8/layout/process2"/>
    <dgm:cxn modelId="{0A583E45-F30B-487E-9AFD-5F1EEAA3596C}" type="presOf" srcId="{3E2BB79F-2D05-41BF-BFCF-6A1F8A6AAA31}" destId="{7C14AE51-5774-4B2B-BF33-0FD9931B5691}" srcOrd="0" destOrd="0" presId="urn:microsoft.com/office/officeart/2005/8/layout/process2"/>
    <dgm:cxn modelId="{91B0D048-21D4-48BC-BA46-B6DE06EFF733}" type="presOf" srcId="{A3A58A73-23BA-47D9-8BC1-342E2F4230EE}" destId="{330D751A-4370-4FEE-B2D5-7A79DC85CAEC}" srcOrd="0" destOrd="0" presId="urn:microsoft.com/office/officeart/2005/8/layout/process2"/>
    <dgm:cxn modelId="{06D27C4B-3787-4E2E-9E0B-4A229E68B3D3}" type="presOf" srcId="{9130A460-4C35-412D-88A9-FB4A4D2EBE75}" destId="{515EE8B4-ECC6-4226-BF5C-641F5ACCAD14}" srcOrd="1" destOrd="0" presId="urn:microsoft.com/office/officeart/2005/8/layout/process2"/>
    <dgm:cxn modelId="{EE08D14F-4417-4515-B49E-64D45966058D}" type="presOf" srcId="{93631B42-8DA0-418B-BA9B-7464F6514F32}" destId="{7A71A386-1C2D-438C-82CD-E6918C4086E7}" srcOrd="0" destOrd="0" presId="urn:microsoft.com/office/officeart/2005/8/layout/process2"/>
    <dgm:cxn modelId="{F0F4A085-01FD-42DD-B325-892AF92D8889}" srcId="{A3A58A73-23BA-47D9-8BC1-342E2F4230EE}" destId="{9A376155-40CD-4139-852C-8591E976585E}" srcOrd="3" destOrd="0" parTransId="{81D0B311-45F5-45E5-ABE5-3BAD053CC9E0}" sibTransId="{D4CE083B-2EA7-4CA4-8B45-794B9E97DF3B}"/>
    <dgm:cxn modelId="{E93926A0-A8D2-457F-8EFB-2DBAE96AD444}" type="presOf" srcId="{D4CE083B-2EA7-4CA4-8B45-794B9E97DF3B}" destId="{8BAFD5D8-CF27-45F9-B1CF-EE548A278231}" srcOrd="0" destOrd="0" presId="urn:microsoft.com/office/officeart/2005/8/layout/process2"/>
    <dgm:cxn modelId="{A767FDA0-2662-40EB-B5A0-124B7A221AF8}" type="presOf" srcId="{D41D1BA1-8C47-4F50-9FB9-D5025FA9127D}" destId="{20B71B7E-37D8-454C-9509-AD23DF6B5294}" srcOrd="0" destOrd="0" presId="urn:microsoft.com/office/officeart/2005/8/layout/process2"/>
    <dgm:cxn modelId="{0513F4A3-4E24-4877-A49C-9DC93D85897A}" type="presOf" srcId="{D4CE083B-2EA7-4CA4-8B45-794B9E97DF3B}" destId="{0844D0AC-FBDF-4004-91B7-B5E042F6E5F8}" srcOrd="1" destOrd="0" presId="urn:microsoft.com/office/officeart/2005/8/layout/process2"/>
    <dgm:cxn modelId="{D39644A4-61EB-4551-94FC-BD3C6BDE0E4F}" srcId="{A3A58A73-23BA-47D9-8BC1-342E2F4230EE}" destId="{3E2BB79F-2D05-41BF-BFCF-6A1F8A6AAA31}" srcOrd="1" destOrd="0" parTransId="{9232D281-67E2-43D3-93EB-934D4711F912}" sibTransId="{802705F7-D67C-4466-B5AB-3AA2AA3EA4BF}"/>
    <dgm:cxn modelId="{625DC9B2-2A1A-414D-92AA-BF0B39D79A03}" type="presOf" srcId="{802705F7-D67C-4466-B5AB-3AA2AA3EA4BF}" destId="{9E293586-DAD4-4252-ACA0-4D94EBD160BC}" srcOrd="1" destOrd="0" presId="urn:microsoft.com/office/officeart/2005/8/layout/process2"/>
    <dgm:cxn modelId="{F03E5AB3-912B-4136-9738-5FC17F0E690E}" srcId="{A3A58A73-23BA-47D9-8BC1-342E2F4230EE}" destId="{93631B42-8DA0-418B-BA9B-7464F6514F32}" srcOrd="4" destOrd="0" parTransId="{F9E952F5-70A7-40A8-BE66-D322EF5B9D09}" sibTransId="{703531A5-F498-47AE-B52A-FFF245C45896}"/>
    <dgm:cxn modelId="{081970CD-2B7D-4EF3-BFC4-32A114A0EF3D}" type="presOf" srcId="{9130A460-4C35-412D-88A9-FB4A4D2EBE75}" destId="{AFDB0829-1300-4D74-B5AD-D58D49BF2A4B}" srcOrd="0" destOrd="0" presId="urn:microsoft.com/office/officeart/2005/8/layout/process2"/>
    <dgm:cxn modelId="{A91186D8-5E7D-412C-BAA0-ECE9DE01D595}" srcId="{A3A58A73-23BA-47D9-8BC1-342E2F4230EE}" destId="{53C85E05-5131-44F7-AD1F-D1064996A7A0}" srcOrd="2" destOrd="0" parTransId="{61B099AD-0C25-42C0-B638-7B1A2008B528}" sibTransId="{9130A460-4C35-412D-88A9-FB4A4D2EBE75}"/>
    <dgm:cxn modelId="{A7D151DF-685A-4FBF-89F3-C5DCC03B35E6}" type="presOf" srcId="{05AC4BEF-70E3-4096-9406-96542F11337F}" destId="{611E8894-BEBC-4664-B3B9-02A4C37425B3}" srcOrd="0" destOrd="0" presId="urn:microsoft.com/office/officeart/2005/8/layout/process2"/>
    <dgm:cxn modelId="{792D3FE4-6028-4E70-9F43-CADC4E0AE007}" type="presOf" srcId="{D41D1BA1-8C47-4F50-9FB9-D5025FA9127D}" destId="{F5E24B60-18B6-4188-8DB9-347DB4FD1899}" srcOrd="1" destOrd="0" presId="urn:microsoft.com/office/officeart/2005/8/layout/process2"/>
    <dgm:cxn modelId="{49280DFB-63C8-45E6-A67C-DC4695D4EA40}" srcId="{A3A58A73-23BA-47D9-8BC1-342E2F4230EE}" destId="{05AC4BEF-70E3-4096-9406-96542F11337F}" srcOrd="0" destOrd="0" parTransId="{8C601886-4B85-45C1-BC3D-77FDE195E787}" sibTransId="{D41D1BA1-8C47-4F50-9FB9-D5025FA9127D}"/>
    <dgm:cxn modelId="{D64AFE1D-EA5F-4D9B-A539-B28CBFAC30B8}" type="presParOf" srcId="{330D751A-4370-4FEE-B2D5-7A79DC85CAEC}" destId="{611E8894-BEBC-4664-B3B9-02A4C37425B3}" srcOrd="0" destOrd="0" presId="urn:microsoft.com/office/officeart/2005/8/layout/process2"/>
    <dgm:cxn modelId="{8C65C45E-A676-4668-8847-AD482495F5BC}" type="presParOf" srcId="{330D751A-4370-4FEE-B2D5-7A79DC85CAEC}" destId="{20B71B7E-37D8-454C-9509-AD23DF6B5294}" srcOrd="1" destOrd="0" presId="urn:microsoft.com/office/officeart/2005/8/layout/process2"/>
    <dgm:cxn modelId="{283799E7-A540-4476-8F70-9D64E29909AB}" type="presParOf" srcId="{20B71B7E-37D8-454C-9509-AD23DF6B5294}" destId="{F5E24B60-18B6-4188-8DB9-347DB4FD1899}" srcOrd="0" destOrd="0" presId="urn:microsoft.com/office/officeart/2005/8/layout/process2"/>
    <dgm:cxn modelId="{05D88F27-9775-4A3E-B776-AE1DF76CCB4D}" type="presParOf" srcId="{330D751A-4370-4FEE-B2D5-7A79DC85CAEC}" destId="{7C14AE51-5774-4B2B-BF33-0FD9931B5691}" srcOrd="2" destOrd="0" presId="urn:microsoft.com/office/officeart/2005/8/layout/process2"/>
    <dgm:cxn modelId="{6276844A-3F53-4DC3-8CAC-66297ACD8DB7}" type="presParOf" srcId="{330D751A-4370-4FEE-B2D5-7A79DC85CAEC}" destId="{90ADFEF5-EE6D-4A54-A57A-D41130F386A1}" srcOrd="3" destOrd="0" presId="urn:microsoft.com/office/officeart/2005/8/layout/process2"/>
    <dgm:cxn modelId="{B0BA9887-021B-4C77-A5EA-B0A4803209DE}" type="presParOf" srcId="{90ADFEF5-EE6D-4A54-A57A-D41130F386A1}" destId="{9E293586-DAD4-4252-ACA0-4D94EBD160BC}" srcOrd="0" destOrd="0" presId="urn:microsoft.com/office/officeart/2005/8/layout/process2"/>
    <dgm:cxn modelId="{B4B2F06B-B92B-4DBF-8C8A-4AA39055D35E}" type="presParOf" srcId="{330D751A-4370-4FEE-B2D5-7A79DC85CAEC}" destId="{C0C1BB77-934D-43F2-9B46-700DC70EA62D}" srcOrd="4" destOrd="0" presId="urn:microsoft.com/office/officeart/2005/8/layout/process2"/>
    <dgm:cxn modelId="{96C260A5-0481-4EBA-967B-2C4A87C6CB42}" type="presParOf" srcId="{330D751A-4370-4FEE-B2D5-7A79DC85CAEC}" destId="{AFDB0829-1300-4D74-B5AD-D58D49BF2A4B}" srcOrd="5" destOrd="0" presId="urn:microsoft.com/office/officeart/2005/8/layout/process2"/>
    <dgm:cxn modelId="{FF372556-CA55-4438-9CAB-68F9E306F486}" type="presParOf" srcId="{AFDB0829-1300-4D74-B5AD-D58D49BF2A4B}" destId="{515EE8B4-ECC6-4226-BF5C-641F5ACCAD14}" srcOrd="0" destOrd="0" presId="urn:microsoft.com/office/officeart/2005/8/layout/process2"/>
    <dgm:cxn modelId="{68CA4E49-1748-4049-91E3-03FBFB10418F}" type="presParOf" srcId="{330D751A-4370-4FEE-B2D5-7A79DC85CAEC}" destId="{E680B174-4536-44E1-B50A-F7863FCAD512}" srcOrd="6" destOrd="0" presId="urn:microsoft.com/office/officeart/2005/8/layout/process2"/>
    <dgm:cxn modelId="{C5E37351-E390-4E29-A6AC-D32BCB492E26}" type="presParOf" srcId="{330D751A-4370-4FEE-B2D5-7A79DC85CAEC}" destId="{8BAFD5D8-CF27-45F9-B1CF-EE548A278231}" srcOrd="7" destOrd="0" presId="urn:microsoft.com/office/officeart/2005/8/layout/process2"/>
    <dgm:cxn modelId="{D705B0FB-5620-4354-8CB1-104F00659D4F}" type="presParOf" srcId="{8BAFD5D8-CF27-45F9-B1CF-EE548A278231}" destId="{0844D0AC-FBDF-4004-91B7-B5E042F6E5F8}" srcOrd="0" destOrd="0" presId="urn:microsoft.com/office/officeart/2005/8/layout/process2"/>
    <dgm:cxn modelId="{B8ABF151-F4CE-448A-8C00-69697562BB06}" type="presParOf" srcId="{330D751A-4370-4FEE-B2D5-7A79DC85CAEC}" destId="{7A71A386-1C2D-438C-82CD-E6918C4086E7}"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117AAC-EFF2-4CD3-AD91-C72FDA841DE6}"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74BA093-4711-49D2-A919-49412AFA065D}">
      <dgm:prSet/>
      <dgm:spPr/>
      <dgm:t>
        <a:bodyPr/>
        <a:lstStyle/>
        <a:p>
          <a:r>
            <a:rPr lang="en-US" dirty="0"/>
            <a:t>As a data scientist I am trying to research and gather information on gender inequality using social media for this project.</a:t>
          </a:r>
        </a:p>
      </dgm:t>
    </dgm:pt>
    <dgm:pt modelId="{E8BF1A2E-4065-4B0E-9545-4C80CC72162D}" type="parTrans" cxnId="{E838DA94-F2EE-4D52-9BC7-E363F336D23E}">
      <dgm:prSet/>
      <dgm:spPr/>
      <dgm:t>
        <a:bodyPr/>
        <a:lstStyle/>
        <a:p>
          <a:endParaRPr lang="en-US"/>
        </a:p>
      </dgm:t>
    </dgm:pt>
    <dgm:pt modelId="{FF58415F-C252-4E7B-99A8-1B297C8A3053}" type="sibTrans" cxnId="{E838DA94-F2EE-4D52-9BC7-E363F336D23E}">
      <dgm:prSet/>
      <dgm:spPr/>
      <dgm:t>
        <a:bodyPr/>
        <a:lstStyle/>
        <a:p>
          <a:endParaRPr lang="en-US"/>
        </a:p>
      </dgm:t>
    </dgm:pt>
    <dgm:pt modelId="{AFF8C856-B5D0-4FDA-AE03-EA2DF077D68E}">
      <dgm:prSet/>
      <dgm:spPr/>
      <dgm:t>
        <a:bodyPr/>
        <a:lstStyle/>
        <a:p>
          <a:r>
            <a:rPr lang="en-US" dirty="0"/>
            <a:t>The goal of the project is to gather social media data to see how powerful social media can be to solve gender inequality problems today. </a:t>
          </a:r>
        </a:p>
      </dgm:t>
    </dgm:pt>
    <dgm:pt modelId="{4C2740E2-39BF-4E17-B48F-64715004AF1D}" type="parTrans" cxnId="{562BE492-E7B8-4062-9872-309378F3E35D}">
      <dgm:prSet/>
      <dgm:spPr/>
      <dgm:t>
        <a:bodyPr/>
        <a:lstStyle/>
        <a:p>
          <a:endParaRPr lang="en-US"/>
        </a:p>
      </dgm:t>
    </dgm:pt>
    <dgm:pt modelId="{1E073C28-1693-4C6F-A8D1-4F1DC3A690ED}" type="sibTrans" cxnId="{562BE492-E7B8-4062-9872-309378F3E35D}">
      <dgm:prSet/>
      <dgm:spPr/>
      <dgm:t>
        <a:bodyPr/>
        <a:lstStyle/>
        <a:p>
          <a:endParaRPr lang="en-US"/>
        </a:p>
      </dgm:t>
    </dgm:pt>
    <dgm:pt modelId="{45BD2BA9-D744-4DFF-BAFB-12971721F92C}">
      <dgm:prSet/>
      <dgm:spPr/>
      <dgm:t>
        <a:bodyPr/>
        <a:lstStyle/>
        <a:p>
          <a:r>
            <a:rPr lang="en-US" dirty="0"/>
            <a:t>Mind map will be included for visual representation of social media topic, social justice problem issues and its examples.</a:t>
          </a:r>
        </a:p>
        <a:p>
          <a:endParaRPr lang="en-US" dirty="0"/>
        </a:p>
      </dgm:t>
    </dgm:pt>
    <dgm:pt modelId="{CA1790EB-1EE7-4F74-AE75-8DED601D478A}" type="parTrans" cxnId="{093C08ED-D35F-4470-9A49-C12F2AE6061B}">
      <dgm:prSet/>
      <dgm:spPr/>
      <dgm:t>
        <a:bodyPr/>
        <a:lstStyle/>
        <a:p>
          <a:endParaRPr lang="en-US"/>
        </a:p>
      </dgm:t>
    </dgm:pt>
    <dgm:pt modelId="{8B2C1807-7B0C-42AC-844E-E4D5B5E1EB0F}" type="sibTrans" cxnId="{093C08ED-D35F-4470-9A49-C12F2AE6061B}">
      <dgm:prSet/>
      <dgm:spPr/>
      <dgm:t>
        <a:bodyPr/>
        <a:lstStyle/>
        <a:p>
          <a:endParaRPr lang="en-US"/>
        </a:p>
      </dgm:t>
    </dgm:pt>
    <dgm:pt modelId="{08C4DC18-9CB1-498C-A116-03F2A1BD87B8}">
      <dgm:prSet/>
      <dgm:spPr/>
      <dgm:t>
        <a:bodyPr/>
        <a:lstStyle/>
        <a:p>
          <a:r>
            <a:rPr lang="en-US"/>
            <a:t>Additionally, this project will include the ethical and privacy issues that feminist movement faces in social media</a:t>
          </a:r>
        </a:p>
      </dgm:t>
    </dgm:pt>
    <dgm:pt modelId="{B87EFF39-7D57-404F-9D28-CDF3E5C4AA2B}" type="parTrans" cxnId="{EE44618D-0091-4BD2-A833-4631AA9D7F61}">
      <dgm:prSet/>
      <dgm:spPr/>
      <dgm:t>
        <a:bodyPr/>
        <a:lstStyle/>
        <a:p>
          <a:endParaRPr lang="en-US"/>
        </a:p>
      </dgm:t>
    </dgm:pt>
    <dgm:pt modelId="{8B36FBAB-4C67-4A46-8C1E-172207F3AC99}" type="sibTrans" cxnId="{EE44618D-0091-4BD2-A833-4631AA9D7F61}">
      <dgm:prSet/>
      <dgm:spPr/>
      <dgm:t>
        <a:bodyPr/>
        <a:lstStyle/>
        <a:p>
          <a:endParaRPr lang="en-US"/>
        </a:p>
      </dgm:t>
    </dgm:pt>
    <dgm:pt modelId="{458F2994-FDE9-49BE-9364-C5B591656518}">
      <dgm:prSet/>
      <dgm:spPr/>
      <dgm:t>
        <a:bodyPr/>
        <a:lstStyle/>
        <a:p>
          <a:endParaRPr lang="en-US"/>
        </a:p>
      </dgm:t>
    </dgm:pt>
    <dgm:pt modelId="{A2725285-B813-49B5-A7BC-C7B0227B3C51}" type="parTrans" cxnId="{20D578D4-B23A-4C93-9444-0E819E4CFB74}">
      <dgm:prSet/>
      <dgm:spPr/>
      <dgm:t>
        <a:bodyPr/>
        <a:lstStyle/>
        <a:p>
          <a:endParaRPr lang="en-US"/>
        </a:p>
      </dgm:t>
    </dgm:pt>
    <dgm:pt modelId="{0905814B-9E4A-4ACC-9E74-C1B678069E4C}" type="sibTrans" cxnId="{20D578D4-B23A-4C93-9444-0E819E4CFB74}">
      <dgm:prSet/>
      <dgm:spPr/>
      <dgm:t>
        <a:bodyPr/>
        <a:lstStyle/>
        <a:p>
          <a:endParaRPr lang="en-US"/>
        </a:p>
      </dgm:t>
    </dgm:pt>
    <dgm:pt modelId="{581707F5-E9BF-4E61-BE8D-806AFFBE6125}" type="pres">
      <dgm:prSet presAssocID="{DA117AAC-EFF2-4CD3-AD91-C72FDA841DE6}" presName="vert0" presStyleCnt="0">
        <dgm:presLayoutVars>
          <dgm:dir/>
          <dgm:animOne val="branch"/>
          <dgm:animLvl val="lvl"/>
        </dgm:presLayoutVars>
      </dgm:prSet>
      <dgm:spPr/>
    </dgm:pt>
    <dgm:pt modelId="{7D506759-EDEA-4AB3-8909-D66773EB272C}" type="pres">
      <dgm:prSet presAssocID="{274BA093-4711-49D2-A919-49412AFA065D}" presName="thickLine" presStyleLbl="alignNode1" presStyleIdx="0" presStyleCnt="5"/>
      <dgm:spPr/>
    </dgm:pt>
    <dgm:pt modelId="{DC69CA3B-5F58-4471-917F-F20C9CBAED3F}" type="pres">
      <dgm:prSet presAssocID="{274BA093-4711-49D2-A919-49412AFA065D}" presName="horz1" presStyleCnt="0"/>
      <dgm:spPr/>
    </dgm:pt>
    <dgm:pt modelId="{D1119411-904B-422A-8214-01089167FFA9}" type="pres">
      <dgm:prSet presAssocID="{274BA093-4711-49D2-A919-49412AFA065D}" presName="tx1" presStyleLbl="revTx" presStyleIdx="0" presStyleCnt="5"/>
      <dgm:spPr/>
    </dgm:pt>
    <dgm:pt modelId="{8E98054C-1267-45DC-9103-8D306472513C}" type="pres">
      <dgm:prSet presAssocID="{274BA093-4711-49D2-A919-49412AFA065D}" presName="vert1" presStyleCnt="0"/>
      <dgm:spPr/>
    </dgm:pt>
    <dgm:pt modelId="{E852C4F3-29E8-43E5-9D56-7A6FAF94280A}" type="pres">
      <dgm:prSet presAssocID="{AFF8C856-B5D0-4FDA-AE03-EA2DF077D68E}" presName="thickLine" presStyleLbl="alignNode1" presStyleIdx="1" presStyleCnt="5"/>
      <dgm:spPr/>
    </dgm:pt>
    <dgm:pt modelId="{7C02B3FD-22A3-4BED-9660-D686A9550EB4}" type="pres">
      <dgm:prSet presAssocID="{AFF8C856-B5D0-4FDA-AE03-EA2DF077D68E}" presName="horz1" presStyleCnt="0"/>
      <dgm:spPr/>
    </dgm:pt>
    <dgm:pt modelId="{E8FB9F2B-9ABE-4B25-8F37-1B253F79DAB4}" type="pres">
      <dgm:prSet presAssocID="{AFF8C856-B5D0-4FDA-AE03-EA2DF077D68E}" presName="tx1" presStyleLbl="revTx" presStyleIdx="1" presStyleCnt="5"/>
      <dgm:spPr/>
    </dgm:pt>
    <dgm:pt modelId="{F32451A1-3B7C-46FF-9626-C1974099088C}" type="pres">
      <dgm:prSet presAssocID="{AFF8C856-B5D0-4FDA-AE03-EA2DF077D68E}" presName="vert1" presStyleCnt="0"/>
      <dgm:spPr/>
    </dgm:pt>
    <dgm:pt modelId="{2BBB236C-1CAE-434E-8C82-FC9BB9C7F51A}" type="pres">
      <dgm:prSet presAssocID="{45BD2BA9-D744-4DFF-BAFB-12971721F92C}" presName="thickLine" presStyleLbl="alignNode1" presStyleIdx="2" presStyleCnt="5"/>
      <dgm:spPr/>
    </dgm:pt>
    <dgm:pt modelId="{6A258112-3C1D-41BC-B7D3-2382F950C6D5}" type="pres">
      <dgm:prSet presAssocID="{45BD2BA9-D744-4DFF-BAFB-12971721F92C}" presName="horz1" presStyleCnt="0"/>
      <dgm:spPr/>
    </dgm:pt>
    <dgm:pt modelId="{D2EECC3B-1F91-4548-BFE8-95BDCCCFAB6E}" type="pres">
      <dgm:prSet presAssocID="{45BD2BA9-D744-4DFF-BAFB-12971721F92C}" presName="tx1" presStyleLbl="revTx" presStyleIdx="2" presStyleCnt="5"/>
      <dgm:spPr/>
    </dgm:pt>
    <dgm:pt modelId="{CA6A6489-7634-42B6-9084-AF63D46391E6}" type="pres">
      <dgm:prSet presAssocID="{45BD2BA9-D744-4DFF-BAFB-12971721F92C}" presName="vert1" presStyleCnt="0"/>
      <dgm:spPr/>
    </dgm:pt>
    <dgm:pt modelId="{5105CD4F-EA05-4A70-98E7-427D3177E77F}" type="pres">
      <dgm:prSet presAssocID="{08C4DC18-9CB1-498C-A116-03F2A1BD87B8}" presName="thickLine" presStyleLbl="alignNode1" presStyleIdx="3" presStyleCnt="5"/>
      <dgm:spPr/>
    </dgm:pt>
    <dgm:pt modelId="{DEC47D8C-C386-499C-90E4-F849FE1236A4}" type="pres">
      <dgm:prSet presAssocID="{08C4DC18-9CB1-498C-A116-03F2A1BD87B8}" presName="horz1" presStyleCnt="0"/>
      <dgm:spPr/>
    </dgm:pt>
    <dgm:pt modelId="{901D748D-D4E6-4589-A95D-B1BA219630A4}" type="pres">
      <dgm:prSet presAssocID="{08C4DC18-9CB1-498C-A116-03F2A1BD87B8}" presName="tx1" presStyleLbl="revTx" presStyleIdx="3" presStyleCnt="5"/>
      <dgm:spPr/>
    </dgm:pt>
    <dgm:pt modelId="{B69A06BF-0A97-40FC-B724-7268926F1CCA}" type="pres">
      <dgm:prSet presAssocID="{08C4DC18-9CB1-498C-A116-03F2A1BD87B8}" presName="vert1" presStyleCnt="0"/>
      <dgm:spPr/>
    </dgm:pt>
    <dgm:pt modelId="{645FDE83-FA99-49A3-974F-3A6E994F8A7C}" type="pres">
      <dgm:prSet presAssocID="{458F2994-FDE9-49BE-9364-C5B591656518}" presName="thickLine" presStyleLbl="alignNode1" presStyleIdx="4" presStyleCnt="5"/>
      <dgm:spPr/>
    </dgm:pt>
    <dgm:pt modelId="{F40F0B9A-B000-4ABF-BB73-5B45614C08CA}" type="pres">
      <dgm:prSet presAssocID="{458F2994-FDE9-49BE-9364-C5B591656518}" presName="horz1" presStyleCnt="0"/>
      <dgm:spPr/>
    </dgm:pt>
    <dgm:pt modelId="{E5CD29A1-83EC-43E1-B974-03B664C4EB79}" type="pres">
      <dgm:prSet presAssocID="{458F2994-FDE9-49BE-9364-C5B591656518}" presName="tx1" presStyleLbl="revTx" presStyleIdx="4" presStyleCnt="5"/>
      <dgm:spPr/>
    </dgm:pt>
    <dgm:pt modelId="{BAB52913-3761-404A-BE4F-5A3C99E3BEBD}" type="pres">
      <dgm:prSet presAssocID="{458F2994-FDE9-49BE-9364-C5B591656518}" presName="vert1" presStyleCnt="0"/>
      <dgm:spPr/>
    </dgm:pt>
  </dgm:ptLst>
  <dgm:cxnLst>
    <dgm:cxn modelId="{3189C946-2C3A-492F-9ABD-8976C60A4B4F}" type="presOf" srcId="{DA117AAC-EFF2-4CD3-AD91-C72FDA841DE6}" destId="{581707F5-E9BF-4E61-BE8D-806AFFBE6125}" srcOrd="0" destOrd="0" presId="urn:microsoft.com/office/officeart/2008/layout/LinedList"/>
    <dgm:cxn modelId="{7783B279-7611-4F1D-BBD4-07B482FA9810}" type="presOf" srcId="{274BA093-4711-49D2-A919-49412AFA065D}" destId="{D1119411-904B-422A-8214-01089167FFA9}" srcOrd="0" destOrd="0" presId="urn:microsoft.com/office/officeart/2008/layout/LinedList"/>
    <dgm:cxn modelId="{6B0EF086-FE54-441D-9628-BB2BB0BF79D3}" type="presOf" srcId="{08C4DC18-9CB1-498C-A116-03F2A1BD87B8}" destId="{901D748D-D4E6-4589-A95D-B1BA219630A4}" srcOrd="0" destOrd="0" presId="urn:microsoft.com/office/officeart/2008/layout/LinedList"/>
    <dgm:cxn modelId="{EE44618D-0091-4BD2-A833-4631AA9D7F61}" srcId="{DA117AAC-EFF2-4CD3-AD91-C72FDA841DE6}" destId="{08C4DC18-9CB1-498C-A116-03F2A1BD87B8}" srcOrd="3" destOrd="0" parTransId="{B87EFF39-7D57-404F-9D28-CDF3E5C4AA2B}" sibTransId="{8B36FBAB-4C67-4A46-8C1E-172207F3AC99}"/>
    <dgm:cxn modelId="{562BE492-E7B8-4062-9872-309378F3E35D}" srcId="{DA117AAC-EFF2-4CD3-AD91-C72FDA841DE6}" destId="{AFF8C856-B5D0-4FDA-AE03-EA2DF077D68E}" srcOrd="1" destOrd="0" parTransId="{4C2740E2-39BF-4E17-B48F-64715004AF1D}" sibTransId="{1E073C28-1693-4C6F-A8D1-4F1DC3A690ED}"/>
    <dgm:cxn modelId="{E838DA94-F2EE-4D52-9BC7-E363F336D23E}" srcId="{DA117AAC-EFF2-4CD3-AD91-C72FDA841DE6}" destId="{274BA093-4711-49D2-A919-49412AFA065D}" srcOrd="0" destOrd="0" parTransId="{E8BF1A2E-4065-4B0E-9545-4C80CC72162D}" sibTransId="{FF58415F-C252-4E7B-99A8-1B297C8A3053}"/>
    <dgm:cxn modelId="{60B170B8-F76B-458A-80C2-B31F72152AD9}" type="presOf" srcId="{AFF8C856-B5D0-4FDA-AE03-EA2DF077D68E}" destId="{E8FB9F2B-9ABE-4B25-8F37-1B253F79DAB4}" srcOrd="0" destOrd="0" presId="urn:microsoft.com/office/officeart/2008/layout/LinedList"/>
    <dgm:cxn modelId="{40A921C8-7BE3-4E85-A90A-69D4CB033EC7}" type="presOf" srcId="{458F2994-FDE9-49BE-9364-C5B591656518}" destId="{E5CD29A1-83EC-43E1-B974-03B664C4EB79}" srcOrd="0" destOrd="0" presId="urn:microsoft.com/office/officeart/2008/layout/LinedList"/>
    <dgm:cxn modelId="{20D578D4-B23A-4C93-9444-0E819E4CFB74}" srcId="{DA117AAC-EFF2-4CD3-AD91-C72FDA841DE6}" destId="{458F2994-FDE9-49BE-9364-C5B591656518}" srcOrd="4" destOrd="0" parTransId="{A2725285-B813-49B5-A7BC-C7B0227B3C51}" sibTransId="{0905814B-9E4A-4ACC-9E74-C1B678069E4C}"/>
    <dgm:cxn modelId="{86129DE9-DE75-4B53-8EDC-9BEAF396F8BE}" type="presOf" srcId="{45BD2BA9-D744-4DFF-BAFB-12971721F92C}" destId="{D2EECC3B-1F91-4548-BFE8-95BDCCCFAB6E}" srcOrd="0" destOrd="0" presId="urn:microsoft.com/office/officeart/2008/layout/LinedList"/>
    <dgm:cxn modelId="{093C08ED-D35F-4470-9A49-C12F2AE6061B}" srcId="{DA117AAC-EFF2-4CD3-AD91-C72FDA841DE6}" destId="{45BD2BA9-D744-4DFF-BAFB-12971721F92C}" srcOrd="2" destOrd="0" parTransId="{CA1790EB-1EE7-4F74-AE75-8DED601D478A}" sibTransId="{8B2C1807-7B0C-42AC-844E-E4D5B5E1EB0F}"/>
    <dgm:cxn modelId="{7A337118-EA11-4A5A-9553-F7AD759EBA3F}" type="presParOf" srcId="{581707F5-E9BF-4E61-BE8D-806AFFBE6125}" destId="{7D506759-EDEA-4AB3-8909-D66773EB272C}" srcOrd="0" destOrd="0" presId="urn:microsoft.com/office/officeart/2008/layout/LinedList"/>
    <dgm:cxn modelId="{197506C4-E2B0-48CB-8990-D8FE5D952AE8}" type="presParOf" srcId="{581707F5-E9BF-4E61-BE8D-806AFFBE6125}" destId="{DC69CA3B-5F58-4471-917F-F20C9CBAED3F}" srcOrd="1" destOrd="0" presId="urn:microsoft.com/office/officeart/2008/layout/LinedList"/>
    <dgm:cxn modelId="{331ABF74-927C-42FF-93A5-6D9D59BBE6CA}" type="presParOf" srcId="{DC69CA3B-5F58-4471-917F-F20C9CBAED3F}" destId="{D1119411-904B-422A-8214-01089167FFA9}" srcOrd="0" destOrd="0" presId="urn:microsoft.com/office/officeart/2008/layout/LinedList"/>
    <dgm:cxn modelId="{0B4FB665-BE80-461B-B274-B424384E73E4}" type="presParOf" srcId="{DC69CA3B-5F58-4471-917F-F20C9CBAED3F}" destId="{8E98054C-1267-45DC-9103-8D306472513C}" srcOrd="1" destOrd="0" presId="urn:microsoft.com/office/officeart/2008/layout/LinedList"/>
    <dgm:cxn modelId="{2A100C5F-25AF-4B34-80A9-94DE251BD997}" type="presParOf" srcId="{581707F5-E9BF-4E61-BE8D-806AFFBE6125}" destId="{E852C4F3-29E8-43E5-9D56-7A6FAF94280A}" srcOrd="2" destOrd="0" presId="urn:microsoft.com/office/officeart/2008/layout/LinedList"/>
    <dgm:cxn modelId="{FDFBC143-9F0A-4DB4-BCC9-829814D9C8EC}" type="presParOf" srcId="{581707F5-E9BF-4E61-BE8D-806AFFBE6125}" destId="{7C02B3FD-22A3-4BED-9660-D686A9550EB4}" srcOrd="3" destOrd="0" presId="urn:microsoft.com/office/officeart/2008/layout/LinedList"/>
    <dgm:cxn modelId="{2070B37C-3D98-4420-A619-33277106ECA6}" type="presParOf" srcId="{7C02B3FD-22A3-4BED-9660-D686A9550EB4}" destId="{E8FB9F2B-9ABE-4B25-8F37-1B253F79DAB4}" srcOrd="0" destOrd="0" presId="urn:microsoft.com/office/officeart/2008/layout/LinedList"/>
    <dgm:cxn modelId="{5CA288F0-5797-4E77-B902-C6C967123364}" type="presParOf" srcId="{7C02B3FD-22A3-4BED-9660-D686A9550EB4}" destId="{F32451A1-3B7C-46FF-9626-C1974099088C}" srcOrd="1" destOrd="0" presId="urn:microsoft.com/office/officeart/2008/layout/LinedList"/>
    <dgm:cxn modelId="{C04E9415-84CF-48C0-880D-650357FAC2A3}" type="presParOf" srcId="{581707F5-E9BF-4E61-BE8D-806AFFBE6125}" destId="{2BBB236C-1CAE-434E-8C82-FC9BB9C7F51A}" srcOrd="4" destOrd="0" presId="urn:microsoft.com/office/officeart/2008/layout/LinedList"/>
    <dgm:cxn modelId="{D68CB00D-BF7A-47B1-B426-CBEC399E3ED7}" type="presParOf" srcId="{581707F5-E9BF-4E61-BE8D-806AFFBE6125}" destId="{6A258112-3C1D-41BC-B7D3-2382F950C6D5}" srcOrd="5" destOrd="0" presId="urn:microsoft.com/office/officeart/2008/layout/LinedList"/>
    <dgm:cxn modelId="{65B24AF3-1D4C-4503-AD1B-908D1386C01B}" type="presParOf" srcId="{6A258112-3C1D-41BC-B7D3-2382F950C6D5}" destId="{D2EECC3B-1F91-4548-BFE8-95BDCCCFAB6E}" srcOrd="0" destOrd="0" presId="urn:microsoft.com/office/officeart/2008/layout/LinedList"/>
    <dgm:cxn modelId="{F2090889-589B-40C0-B1DA-2D56A1F6BFAA}" type="presParOf" srcId="{6A258112-3C1D-41BC-B7D3-2382F950C6D5}" destId="{CA6A6489-7634-42B6-9084-AF63D46391E6}" srcOrd="1" destOrd="0" presId="urn:microsoft.com/office/officeart/2008/layout/LinedList"/>
    <dgm:cxn modelId="{2D16A115-86E3-439C-AA8D-5AB6C498D259}" type="presParOf" srcId="{581707F5-E9BF-4E61-BE8D-806AFFBE6125}" destId="{5105CD4F-EA05-4A70-98E7-427D3177E77F}" srcOrd="6" destOrd="0" presId="urn:microsoft.com/office/officeart/2008/layout/LinedList"/>
    <dgm:cxn modelId="{0B2B3492-B32A-4FF1-BD16-CBC1B9D27289}" type="presParOf" srcId="{581707F5-E9BF-4E61-BE8D-806AFFBE6125}" destId="{DEC47D8C-C386-499C-90E4-F849FE1236A4}" srcOrd="7" destOrd="0" presId="urn:microsoft.com/office/officeart/2008/layout/LinedList"/>
    <dgm:cxn modelId="{D171D347-9F5E-40EE-93BA-B153B27B17A7}" type="presParOf" srcId="{DEC47D8C-C386-499C-90E4-F849FE1236A4}" destId="{901D748D-D4E6-4589-A95D-B1BA219630A4}" srcOrd="0" destOrd="0" presId="urn:microsoft.com/office/officeart/2008/layout/LinedList"/>
    <dgm:cxn modelId="{9CA39B6A-48A3-4B4B-B2E7-AC107D425B33}" type="presParOf" srcId="{DEC47D8C-C386-499C-90E4-F849FE1236A4}" destId="{B69A06BF-0A97-40FC-B724-7268926F1CCA}" srcOrd="1" destOrd="0" presId="urn:microsoft.com/office/officeart/2008/layout/LinedList"/>
    <dgm:cxn modelId="{F133C679-CC09-4AD3-847C-7C0B1AD7380C}" type="presParOf" srcId="{581707F5-E9BF-4E61-BE8D-806AFFBE6125}" destId="{645FDE83-FA99-49A3-974F-3A6E994F8A7C}" srcOrd="8" destOrd="0" presId="urn:microsoft.com/office/officeart/2008/layout/LinedList"/>
    <dgm:cxn modelId="{F461D100-DFE1-4734-B102-8EBFB1667DB3}" type="presParOf" srcId="{581707F5-E9BF-4E61-BE8D-806AFFBE6125}" destId="{F40F0B9A-B000-4ABF-BB73-5B45614C08CA}" srcOrd="9" destOrd="0" presId="urn:microsoft.com/office/officeart/2008/layout/LinedList"/>
    <dgm:cxn modelId="{203B1B06-5565-497B-BF67-F728159CA2E6}" type="presParOf" srcId="{F40F0B9A-B000-4ABF-BB73-5B45614C08CA}" destId="{E5CD29A1-83EC-43E1-B974-03B664C4EB79}" srcOrd="0" destOrd="0" presId="urn:microsoft.com/office/officeart/2008/layout/LinedList"/>
    <dgm:cxn modelId="{8473D5B9-3F04-43E8-A6D3-1F68CF098C9F}" type="presParOf" srcId="{F40F0B9A-B000-4ABF-BB73-5B45614C08CA}" destId="{BAB52913-3761-404A-BE4F-5A3C99E3BEB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27561-FB9B-4169-9778-E6C1F576030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598FF21-C64D-40A6-BBD3-245B0ED9A03C}">
      <dgm:prSet/>
      <dgm:spPr/>
      <dgm:t>
        <a:bodyPr/>
        <a:lstStyle/>
        <a:p>
          <a:r>
            <a:rPr lang="en-US" dirty="0"/>
            <a:t>To see how social media can help to solve gender inequality,  unfair treatments,</a:t>
          </a:r>
        </a:p>
      </dgm:t>
    </dgm:pt>
    <dgm:pt modelId="{CE9CDA80-9E22-47A8-AC40-4B0F6AA89B29}" type="parTrans" cxnId="{6E2233B8-DC2F-4B74-8782-EB8342C0B247}">
      <dgm:prSet/>
      <dgm:spPr/>
      <dgm:t>
        <a:bodyPr/>
        <a:lstStyle/>
        <a:p>
          <a:endParaRPr lang="en-US"/>
        </a:p>
      </dgm:t>
    </dgm:pt>
    <dgm:pt modelId="{D97394DF-86C1-4A98-BBFF-1672BCE5BACD}" type="sibTrans" cxnId="{6E2233B8-DC2F-4B74-8782-EB8342C0B247}">
      <dgm:prSet phldrT="01"/>
      <dgm:spPr/>
      <dgm:t>
        <a:bodyPr/>
        <a:lstStyle/>
        <a:p>
          <a:endParaRPr lang="en-US" dirty="0"/>
        </a:p>
      </dgm:t>
    </dgm:pt>
    <dgm:pt modelId="{02823832-A31A-4C0F-BED0-AC49C7833287}">
      <dgm:prSet/>
      <dgm:spPr/>
      <dgm:t>
        <a:bodyPr/>
        <a:lstStyle/>
        <a:p>
          <a:r>
            <a:rPr lang="en-US" dirty="0"/>
            <a:t>Identify what ethical and privacy issues that affect women has on social media</a:t>
          </a:r>
        </a:p>
      </dgm:t>
    </dgm:pt>
    <dgm:pt modelId="{9BA66DC9-1BFA-42F4-9827-DE93942543D0}" type="parTrans" cxnId="{AE8A5E22-239B-4A7B-A8DE-3D8B84A80028}">
      <dgm:prSet/>
      <dgm:spPr/>
      <dgm:t>
        <a:bodyPr/>
        <a:lstStyle/>
        <a:p>
          <a:endParaRPr lang="en-US"/>
        </a:p>
      </dgm:t>
    </dgm:pt>
    <dgm:pt modelId="{00E36330-57E2-46DA-82E9-FF1F6B119F7D}" type="sibTrans" cxnId="{AE8A5E22-239B-4A7B-A8DE-3D8B84A80028}">
      <dgm:prSet phldrT="02"/>
      <dgm:spPr/>
      <dgm:t>
        <a:bodyPr/>
        <a:lstStyle/>
        <a:p>
          <a:endParaRPr lang="en-US" dirty="0"/>
        </a:p>
      </dgm:t>
    </dgm:pt>
    <dgm:pt modelId="{67847E30-3138-4A73-907B-A13E850D0601}">
      <dgm:prSet/>
      <dgm:spPr/>
      <dgm:t>
        <a:bodyPr/>
        <a:lstStyle/>
        <a:p>
          <a:r>
            <a:rPr lang="en-US" dirty="0"/>
            <a:t>Identify what social media helps to promote gender inequality </a:t>
          </a:r>
        </a:p>
      </dgm:t>
    </dgm:pt>
    <dgm:pt modelId="{EDACE787-B6E9-4B84-A5C8-F89B1E918A82}" type="parTrans" cxnId="{531D0657-787C-4D28-8888-4AC3E589EA21}">
      <dgm:prSet/>
      <dgm:spPr/>
      <dgm:t>
        <a:bodyPr/>
        <a:lstStyle/>
        <a:p>
          <a:endParaRPr lang="en-US"/>
        </a:p>
      </dgm:t>
    </dgm:pt>
    <dgm:pt modelId="{7D6C7852-5674-4E95-B5B1-63F14E065789}" type="sibTrans" cxnId="{531D0657-787C-4D28-8888-4AC3E589EA21}">
      <dgm:prSet phldrT="04"/>
      <dgm:spPr/>
      <dgm:t>
        <a:bodyPr/>
        <a:lstStyle/>
        <a:p>
          <a:endParaRPr lang="en-US" dirty="0"/>
        </a:p>
      </dgm:t>
    </dgm:pt>
    <dgm:pt modelId="{E81AC652-F875-4DC2-A8DC-9F8E02F53E39}">
      <dgm:prSet/>
      <dgm:spPr/>
      <dgm:t>
        <a:bodyPr/>
        <a:lstStyle/>
        <a:p>
          <a:r>
            <a:rPr lang="en-US" dirty="0"/>
            <a:t>How feminist movement use social media to promote gender inequality  </a:t>
          </a:r>
        </a:p>
      </dgm:t>
    </dgm:pt>
    <dgm:pt modelId="{4BA798D7-AF1D-4AD3-BF72-31073A2D1E78}" type="sibTrans" cxnId="{B4278E9A-C0F7-4EF8-B18E-5FAF0E7CC867}">
      <dgm:prSet phldrT="03"/>
      <dgm:spPr/>
      <dgm:t>
        <a:bodyPr/>
        <a:lstStyle/>
        <a:p>
          <a:endParaRPr lang="en-US" dirty="0"/>
        </a:p>
      </dgm:t>
    </dgm:pt>
    <dgm:pt modelId="{5A6401E5-7FCC-413A-978C-786035407A9E}" type="parTrans" cxnId="{B4278E9A-C0F7-4EF8-B18E-5FAF0E7CC867}">
      <dgm:prSet/>
      <dgm:spPr/>
      <dgm:t>
        <a:bodyPr/>
        <a:lstStyle/>
        <a:p>
          <a:endParaRPr lang="en-US"/>
        </a:p>
      </dgm:t>
    </dgm:pt>
    <dgm:pt modelId="{7A20B560-287C-4936-BBC3-6C2E068A9E51}" type="pres">
      <dgm:prSet presAssocID="{78A27561-FB9B-4169-9778-E6C1F5760309}" presName="linear" presStyleCnt="0">
        <dgm:presLayoutVars>
          <dgm:animLvl val="lvl"/>
          <dgm:resizeHandles val="exact"/>
        </dgm:presLayoutVars>
      </dgm:prSet>
      <dgm:spPr/>
    </dgm:pt>
    <dgm:pt modelId="{456C377C-B5E8-46DE-880A-194027359A93}" type="pres">
      <dgm:prSet presAssocID="{C598FF21-C64D-40A6-BBD3-245B0ED9A03C}" presName="parentText" presStyleLbl="node1" presStyleIdx="0" presStyleCnt="4">
        <dgm:presLayoutVars>
          <dgm:chMax val="0"/>
          <dgm:bulletEnabled val="1"/>
        </dgm:presLayoutVars>
      </dgm:prSet>
      <dgm:spPr/>
    </dgm:pt>
    <dgm:pt modelId="{A7B282E7-7DDD-4648-96E1-E0471926038B}" type="pres">
      <dgm:prSet presAssocID="{D97394DF-86C1-4A98-BBFF-1672BCE5BACD}" presName="spacer" presStyleCnt="0"/>
      <dgm:spPr/>
    </dgm:pt>
    <dgm:pt modelId="{EEA2401E-AA49-46C5-A6A8-B654560A2CAB}" type="pres">
      <dgm:prSet presAssocID="{02823832-A31A-4C0F-BED0-AC49C7833287}" presName="parentText" presStyleLbl="node1" presStyleIdx="1" presStyleCnt="4">
        <dgm:presLayoutVars>
          <dgm:chMax val="0"/>
          <dgm:bulletEnabled val="1"/>
        </dgm:presLayoutVars>
      </dgm:prSet>
      <dgm:spPr/>
    </dgm:pt>
    <dgm:pt modelId="{E3CCCD5A-9B37-48CA-A9A6-47EF3C2428E2}" type="pres">
      <dgm:prSet presAssocID="{00E36330-57E2-46DA-82E9-FF1F6B119F7D}" presName="spacer" presStyleCnt="0"/>
      <dgm:spPr/>
    </dgm:pt>
    <dgm:pt modelId="{ABAA5456-A04F-4DB0-8FF1-DCF1C3EF877C}" type="pres">
      <dgm:prSet presAssocID="{E81AC652-F875-4DC2-A8DC-9F8E02F53E39}" presName="parentText" presStyleLbl="node1" presStyleIdx="2" presStyleCnt="4">
        <dgm:presLayoutVars>
          <dgm:chMax val="0"/>
          <dgm:bulletEnabled val="1"/>
        </dgm:presLayoutVars>
      </dgm:prSet>
      <dgm:spPr/>
    </dgm:pt>
    <dgm:pt modelId="{0DBBFA42-A8EF-46DE-A8EF-00624FE11D4C}" type="pres">
      <dgm:prSet presAssocID="{4BA798D7-AF1D-4AD3-BF72-31073A2D1E78}" presName="spacer" presStyleCnt="0"/>
      <dgm:spPr/>
    </dgm:pt>
    <dgm:pt modelId="{FBECFB32-D3D7-4E0E-8A0D-4D86DD465C2D}" type="pres">
      <dgm:prSet presAssocID="{67847E30-3138-4A73-907B-A13E850D0601}" presName="parentText" presStyleLbl="node1" presStyleIdx="3" presStyleCnt="4">
        <dgm:presLayoutVars>
          <dgm:chMax val="0"/>
          <dgm:bulletEnabled val="1"/>
        </dgm:presLayoutVars>
      </dgm:prSet>
      <dgm:spPr/>
    </dgm:pt>
  </dgm:ptLst>
  <dgm:cxnLst>
    <dgm:cxn modelId="{AE8A5E22-239B-4A7B-A8DE-3D8B84A80028}" srcId="{78A27561-FB9B-4169-9778-E6C1F5760309}" destId="{02823832-A31A-4C0F-BED0-AC49C7833287}" srcOrd="1" destOrd="0" parTransId="{9BA66DC9-1BFA-42F4-9827-DE93942543D0}" sibTransId="{00E36330-57E2-46DA-82E9-FF1F6B119F7D}"/>
    <dgm:cxn modelId="{CC02862F-0B07-48C5-ABDA-9195666D1D32}" type="presOf" srcId="{02823832-A31A-4C0F-BED0-AC49C7833287}" destId="{EEA2401E-AA49-46C5-A6A8-B654560A2CAB}" srcOrd="0" destOrd="0" presId="urn:microsoft.com/office/officeart/2005/8/layout/vList2"/>
    <dgm:cxn modelId="{531D0657-787C-4D28-8888-4AC3E589EA21}" srcId="{78A27561-FB9B-4169-9778-E6C1F5760309}" destId="{67847E30-3138-4A73-907B-A13E850D0601}" srcOrd="3" destOrd="0" parTransId="{EDACE787-B6E9-4B84-A5C8-F89B1E918A82}" sibTransId="{7D6C7852-5674-4E95-B5B1-63F14E065789}"/>
    <dgm:cxn modelId="{B4278E9A-C0F7-4EF8-B18E-5FAF0E7CC867}" srcId="{78A27561-FB9B-4169-9778-E6C1F5760309}" destId="{E81AC652-F875-4DC2-A8DC-9F8E02F53E39}" srcOrd="2" destOrd="0" parTransId="{5A6401E5-7FCC-413A-978C-786035407A9E}" sibTransId="{4BA798D7-AF1D-4AD3-BF72-31073A2D1E78}"/>
    <dgm:cxn modelId="{3B013A9E-9D2A-417F-A82C-E6A3C084EFCF}" type="presOf" srcId="{78A27561-FB9B-4169-9778-E6C1F5760309}" destId="{7A20B560-287C-4936-BBC3-6C2E068A9E51}" srcOrd="0" destOrd="0" presId="urn:microsoft.com/office/officeart/2005/8/layout/vList2"/>
    <dgm:cxn modelId="{D335D4B6-19A4-49DF-ABC0-52F335CB1C79}" type="presOf" srcId="{C598FF21-C64D-40A6-BBD3-245B0ED9A03C}" destId="{456C377C-B5E8-46DE-880A-194027359A93}" srcOrd="0" destOrd="0" presId="urn:microsoft.com/office/officeart/2005/8/layout/vList2"/>
    <dgm:cxn modelId="{6E2233B8-DC2F-4B74-8782-EB8342C0B247}" srcId="{78A27561-FB9B-4169-9778-E6C1F5760309}" destId="{C598FF21-C64D-40A6-BBD3-245B0ED9A03C}" srcOrd="0" destOrd="0" parTransId="{CE9CDA80-9E22-47A8-AC40-4B0F6AA89B29}" sibTransId="{D97394DF-86C1-4A98-BBFF-1672BCE5BACD}"/>
    <dgm:cxn modelId="{997B59BD-2690-4167-B6E6-25B6FB041E27}" type="presOf" srcId="{E81AC652-F875-4DC2-A8DC-9F8E02F53E39}" destId="{ABAA5456-A04F-4DB0-8FF1-DCF1C3EF877C}" srcOrd="0" destOrd="0" presId="urn:microsoft.com/office/officeart/2005/8/layout/vList2"/>
    <dgm:cxn modelId="{C0733FDA-C303-4D40-A914-701ED5478834}" type="presOf" srcId="{67847E30-3138-4A73-907B-A13E850D0601}" destId="{FBECFB32-D3D7-4E0E-8A0D-4D86DD465C2D}" srcOrd="0" destOrd="0" presId="urn:microsoft.com/office/officeart/2005/8/layout/vList2"/>
    <dgm:cxn modelId="{91AE5CDF-E101-4CD0-A202-DC05F1A7527F}" type="presParOf" srcId="{7A20B560-287C-4936-BBC3-6C2E068A9E51}" destId="{456C377C-B5E8-46DE-880A-194027359A93}" srcOrd="0" destOrd="0" presId="urn:microsoft.com/office/officeart/2005/8/layout/vList2"/>
    <dgm:cxn modelId="{089CCFA5-0E48-4435-9C33-6C0A4456DCF1}" type="presParOf" srcId="{7A20B560-287C-4936-BBC3-6C2E068A9E51}" destId="{A7B282E7-7DDD-4648-96E1-E0471926038B}" srcOrd="1" destOrd="0" presId="urn:microsoft.com/office/officeart/2005/8/layout/vList2"/>
    <dgm:cxn modelId="{C8858677-8400-4386-89F4-DC47B6160E71}" type="presParOf" srcId="{7A20B560-287C-4936-BBC3-6C2E068A9E51}" destId="{EEA2401E-AA49-46C5-A6A8-B654560A2CAB}" srcOrd="2" destOrd="0" presId="urn:microsoft.com/office/officeart/2005/8/layout/vList2"/>
    <dgm:cxn modelId="{D7719F42-9F9E-410F-AE6D-2CC666342578}" type="presParOf" srcId="{7A20B560-287C-4936-BBC3-6C2E068A9E51}" destId="{E3CCCD5A-9B37-48CA-A9A6-47EF3C2428E2}" srcOrd="3" destOrd="0" presId="urn:microsoft.com/office/officeart/2005/8/layout/vList2"/>
    <dgm:cxn modelId="{2C63B65A-9E95-486C-AC87-38F137CB9B7B}" type="presParOf" srcId="{7A20B560-287C-4936-BBC3-6C2E068A9E51}" destId="{ABAA5456-A04F-4DB0-8FF1-DCF1C3EF877C}" srcOrd="4" destOrd="0" presId="urn:microsoft.com/office/officeart/2005/8/layout/vList2"/>
    <dgm:cxn modelId="{0FBD6308-7DC7-4AA3-B3F0-752C28EB863F}" type="presParOf" srcId="{7A20B560-287C-4936-BBC3-6C2E068A9E51}" destId="{0DBBFA42-A8EF-46DE-A8EF-00624FE11D4C}" srcOrd="5" destOrd="0" presId="urn:microsoft.com/office/officeart/2005/8/layout/vList2"/>
    <dgm:cxn modelId="{86CF4B39-A018-48A5-9613-08A3C1D611E1}" type="presParOf" srcId="{7A20B560-287C-4936-BBC3-6C2E068A9E51}" destId="{FBECFB32-D3D7-4E0E-8A0D-4D86DD465C2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E8894-BEBC-4664-B3B9-02A4C37425B3}">
      <dsp:nvSpPr>
        <dsp:cNvPr id="0" name=""/>
        <dsp:cNvSpPr/>
      </dsp:nvSpPr>
      <dsp:spPr>
        <a:xfrm>
          <a:off x="1329041" y="3479"/>
          <a:ext cx="6184466" cy="813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Social media has helped women grow and evolve, giving them the courage to speak openly and reveal sexual offenders, unfair treatment at work or in the society, and sexist work environment.</a:t>
          </a:r>
        </a:p>
      </dsp:txBody>
      <dsp:txXfrm>
        <a:off x="1352866" y="27304"/>
        <a:ext cx="6136816" cy="765804"/>
      </dsp:txXfrm>
    </dsp:sp>
    <dsp:sp modelId="{20B71B7E-37D8-454C-9509-AD23DF6B5294}">
      <dsp:nvSpPr>
        <dsp:cNvPr id="0" name=""/>
        <dsp:cNvSpPr/>
      </dsp:nvSpPr>
      <dsp:spPr>
        <a:xfrm rot="5400000">
          <a:off x="4268751" y="837269"/>
          <a:ext cx="305045" cy="36605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311458" y="867774"/>
        <a:ext cx="219632" cy="213532"/>
      </dsp:txXfrm>
    </dsp:sp>
    <dsp:sp modelId="{7C14AE51-5774-4B2B-BF33-0FD9931B5691}">
      <dsp:nvSpPr>
        <dsp:cNvPr id="0" name=""/>
        <dsp:cNvSpPr/>
      </dsp:nvSpPr>
      <dsp:spPr>
        <a:xfrm>
          <a:off x="1356828" y="1223660"/>
          <a:ext cx="6128891" cy="813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Social media has become the refuge for many women who can now directly address the misogynist ideology and make their voices heard. </a:t>
          </a:r>
        </a:p>
      </dsp:txBody>
      <dsp:txXfrm>
        <a:off x="1380653" y="1247485"/>
        <a:ext cx="6081241" cy="765804"/>
      </dsp:txXfrm>
    </dsp:sp>
    <dsp:sp modelId="{90ADFEF5-EE6D-4A54-A57A-D41130F386A1}">
      <dsp:nvSpPr>
        <dsp:cNvPr id="0" name=""/>
        <dsp:cNvSpPr/>
      </dsp:nvSpPr>
      <dsp:spPr>
        <a:xfrm rot="5400000">
          <a:off x="4268751" y="2057451"/>
          <a:ext cx="305045" cy="36605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311458" y="2087956"/>
        <a:ext cx="219632" cy="213532"/>
      </dsp:txXfrm>
    </dsp:sp>
    <dsp:sp modelId="{C0C1BB77-934D-43F2-9B46-700DC70EA62D}">
      <dsp:nvSpPr>
        <dsp:cNvPr id="0" name=""/>
        <dsp:cNvSpPr/>
      </dsp:nvSpPr>
      <dsp:spPr>
        <a:xfrm>
          <a:off x="1393613" y="2443842"/>
          <a:ext cx="6055322" cy="813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Women started to change the history by “calling out” the politicians and leaders and revealing their behaviors. </a:t>
          </a:r>
        </a:p>
        <a:p>
          <a:pPr marL="0" lvl="0" indent="0" algn="ctr" defTabSz="711200">
            <a:lnSpc>
              <a:spcPct val="90000"/>
            </a:lnSpc>
            <a:spcBef>
              <a:spcPct val="0"/>
            </a:spcBef>
            <a:spcAft>
              <a:spcPct val="35000"/>
            </a:spcAft>
            <a:buNone/>
          </a:pPr>
          <a:endParaRPr lang="en-US" sz="1100" kern="1200" dirty="0"/>
        </a:p>
      </dsp:txBody>
      <dsp:txXfrm>
        <a:off x="1417438" y="2467667"/>
        <a:ext cx="6007672" cy="765804"/>
      </dsp:txXfrm>
    </dsp:sp>
    <dsp:sp modelId="{AFDB0829-1300-4D74-B5AD-D58D49BF2A4B}">
      <dsp:nvSpPr>
        <dsp:cNvPr id="0" name=""/>
        <dsp:cNvSpPr/>
      </dsp:nvSpPr>
      <dsp:spPr>
        <a:xfrm rot="5400000">
          <a:off x="4268751" y="3277633"/>
          <a:ext cx="305045" cy="36605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311458" y="3308138"/>
        <a:ext cx="219632" cy="213532"/>
      </dsp:txXfrm>
    </dsp:sp>
    <dsp:sp modelId="{E680B174-4536-44E1-B50A-F7863FCAD512}">
      <dsp:nvSpPr>
        <dsp:cNvPr id="0" name=""/>
        <dsp:cNvSpPr/>
      </dsp:nvSpPr>
      <dsp:spPr>
        <a:xfrm>
          <a:off x="1405359" y="3664023"/>
          <a:ext cx="6031829" cy="813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Even though the society has evolved a lot, women are still not given their place in the traditional media. </a:t>
          </a:r>
        </a:p>
      </dsp:txBody>
      <dsp:txXfrm>
        <a:off x="1429184" y="3687848"/>
        <a:ext cx="5984179" cy="765804"/>
      </dsp:txXfrm>
    </dsp:sp>
    <dsp:sp modelId="{8BAFD5D8-CF27-45F9-B1CF-EE548A278231}">
      <dsp:nvSpPr>
        <dsp:cNvPr id="0" name=""/>
        <dsp:cNvSpPr/>
      </dsp:nvSpPr>
      <dsp:spPr>
        <a:xfrm rot="5400000">
          <a:off x="4268751" y="4497814"/>
          <a:ext cx="305045" cy="36605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311458" y="4528319"/>
        <a:ext cx="219632" cy="213532"/>
      </dsp:txXfrm>
    </dsp:sp>
    <dsp:sp modelId="{7A71A386-1C2D-438C-82CD-E6918C4086E7}">
      <dsp:nvSpPr>
        <dsp:cNvPr id="0" name=""/>
        <dsp:cNvSpPr/>
      </dsp:nvSpPr>
      <dsp:spPr>
        <a:xfrm>
          <a:off x="1464985" y="4884205"/>
          <a:ext cx="5912577" cy="813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most powerful weapon of feminism now is the hashtag. </a:t>
          </a:r>
        </a:p>
      </dsp:txBody>
      <dsp:txXfrm>
        <a:off x="1488810" y="4908030"/>
        <a:ext cx="5864927" cy="765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06759-EDEA-4AB3-8909-D66773EB272C}">
      <dsp:nvSpPr>
        <dsp:cNvPr id="0" name=""/>
        <dsp:cNvSpPr/>
      </dsp:nvSpPr>
      <dsp:spPr>
        <a:xfrm>
          <a:off x="0" y="582"/>
          <a:ext cx="813683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19411-904B-422A-8214-01089167FFA9}">
      <dsp:nvSpPr>
        <dsp:cNvPr id="0" name=""/>
        <dsp:cNvSpPr/>
      </dsp:nvSpPr>
      <dsp:spPr>
        <a:xfrm>
          <a:off x="0" y="582"/>
          <a:ext cx="8136834" cy="95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As a data scientist I am trying to research and gather information on gender inequality using social media for this project.</a:t>
          </a:r>
        </a:p>
      </dsp:txBody>
      <dsp:txXfrm>
        <a:off x="0" y="582"/>
        <a:ext cx="8136834" cy="954558"/>
      </dsp:txXfrm>
    </dsp:sp>
    <dsp:sp modelId="{E852C4F3-29E8-43E5-9D56-7A6FAF94280A}">
      <dsp:nvSpPr>
        <dsp:cNvPr id="0" name=""/>
        <dsp:cNvSpPr/>
      </dsp:nvSpPr>
      <dsp:spPr>
        <a:xfrm>
          <a:off x="0" y="955141"/>
          <a:ext cx="8136834" cy="0"/>
        </a:xfrm>
        <a:prstGeom prst="line">
          <a:avLst/>
        </a:prstGeom>
        <a:solidFill>
          <a:schemeClr val="accent5">
            <a:hueOff val="1328264"/>
            <a:satOff val="-571"/>
            <a:lumOff val="-2647"/>
            <a:alphaOff val="0"/>
          </a:schemeClr>
        </a:solidFill>
        <a:ln w="12700" cap="flat" cmpd="sng" algn="ctr">
          <a:solidFill>
            <a:schemeClr val="accent5">
              <a:hueOff val="1328264"/>
              <a:satOff val="-571"/>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B9F2B-9ABE-4B25-8F37-1B253F79DAB4}">
      <dsp:nvSpPr>
        <dsp:cNvPr id="0" name=""/>
        <dsp:cNvSpPr/>
      </dsp:nvSpPr>
      <dsp:spPr>
        <a:xfrm>
          <a:off x="0" y="955141"/>
          <a:ext cx="8136834" cy="95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The goal of the project is to gather social media data to see how powerful social media can be to solve gender inequality problems today. </a:t>
          </a:r>
        </a:p>
      </dsp:txBody>
      <dsp:txXfrm>
        <a:off x="0" y="955141"/>
        <a:ext cx="8136834" cy="954558"/>
      </dsp:txXfrm>
    </dsp:sp>
    <dsp:sp modelId="{2BBB236C-1CAE-434E-8C82-FC9BB9C7F51A}">
      <dsp:nvSpPr>
        <dsp:cNvPr id="0" name=""/>
        <dsp:cNvSpPr/>
      </dsp:nvSpPr>
      <dsp:spPr>
        <a:xfrm>
          <a:off x="0" y="1909699"/>
          <a:ext cx="8136834" cy="0"/>
        </a:xfrm>
        <a:prstGeom prst="line">
          <a:avLst/>
        </a:prstGeom>
        <a:solidFill>
          <a:schemeClr val="accent5">
            <a:hueOff val="2656527"/>
            <a:satOff val="-1142"/>
            <a:lumOff val="-5294"/>
            <a:alphaOff val="0"/>
          </a:schemeClr>
        </a:solidFill>
        <a:ln w="12700" cap="flat" cmpd="sng" algn="ctr">
          <a:solidFill>
            <a:schemeClr val="accent5">
              <a:hueOff val="2656527"/>
              <a:satOff val="-1142"/>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ECC3B-1F91-4548-BFE8-95BDCCCFAB6E}">
      <dsp:nvSpPr>
        <dsp:cNvPr id="0" name=""/>
        <dsp:cNvSpPr/>
      </dsp:nvSpPr>
      <dsp:spPr>
        <a:xfrm>
          <a:off x="0" y="1909699"/>
          <a:ext cx="8136834" cy="95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Mind map will be included for visual representation of social media topic, social justice problem issues and its examples.</a:t>
          </a:r>
        </a:p>
        <a:p>
          <a:pPr marL="0" lvl="0" indent="0" algn="l" defTabSz="755650">
            <a:lnSpc>
              <a:spcPct val="90000"/>
            </a:lnSpc>
            <a:spcBef>
              <a:spcPct val="0"/>
            </a:spcBef>
            <a:spcAft>
              <a:spcPct val="35000"/>
            </a:spcAft>
            <a:buNone/>
          </a:pPr>
          <a:endParaRPr lang="en-US" sz="1700" kern="1200" dirty="0"/>
        </a:p>
      </dsp:txBody>
      <dsp:txXfrm>
        <a:off x="0" y="1909699"/>
        <a:ext cx="8136834" cy="954558"/>
      </dsp:txXfrm>
    </dsp:sp>
    <dsp:sp modelId="{5105CD4F-EA05-4A70-98E7-427D3177E77F}">
      <dsp:nvSpPr>
        <dsp:cNvPr id="0" name=""/>
        <dsp:cNvSpPr/>
      </dsp:nvSpPr>
      <dsp:spPr>
        <a:xfrm>
          <a:off x="0" y="2864258"/>
          <a:ext cx="8136834" cy="0"/>
        </a:xfrm>
        <a:prstGeom prst="line">
          <a:avLst/>
        </a:prstGeom>
        <a:solidFill>
          <a:schemeClr val="accent5">
            <a:hueOff val="3984791"/>
            <a:satOff val="-1713"/>
            <a:lumOff val="-7941"/>
            <a:alphaOff val="0"/>
          </a:schemeClr>
        </a:solidFill>
        <a:ln w="12700" cap="flat" cmpd="sng" algn="ctr">
          <a:solidFill>
            <a:schemeClr val="accent5">
              <a:hueOff val="3984791"/>
              <a:satOff val="-1713"/>
              <a:lumOff val="-7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D748D-D4E6-4589-A95D-B1BA219630A4}">
      <dsp:nvSpPr>
        <dsp:cNvPr id="0" name=""/>
        <dsp:cNvSpPr/>
      </dsp:nvSpPr>
      <dsp:spPr>
        <a:xfrm>
          <a:off x="0" y="2864258"/>
          <a:ext cx="8136834" cy="95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Additionally, this project will include the ethical and privacy issues that feminist movement faces in social media</a:t>
          </a:r>
        </a:p>
      </dsp:txBody>
      <dsp:txXfrm>
        <a:off x="0" y="2864258"/>
        <a:ext cx="8136834" cy="954558"/>
      </dsp:txXfrm>
    </dsp:sp>
    <dsp:sp modelId="{645FDE83-FA99-49A3-974F-3A6E994F8A7C}">
      <dsp:nvSpPr>
        <dsp:cNvPr id="0" name=""/>
        <dsp:cNvSpPr/>
      </dsp:nvSpPr>
      <dsp:spPr>
        <a:xfrm>
          <a:off x="0" y="3818816"/>
          <a:ext cx="8136834" cy="0"/>
        </a:xfrm>
        <a:prstGeom prst="line">
          <a:avLst/>
        </a:prstGeom>
        <a:solidFill>
          <a:schemeClr val="accent5">
            <a:hueOff val="5313054"/>
            <a:satOff val="-2284"/>
            <a:lumOff val="-10588"/>
            <a:alphaOff val="0"/>
          </a:schemeClr>
        </a:solidFill>
        <a:ln w="12700" cap="flat" cmpd="sng" algn="ctr">
          <a:solidFill>
            <a:schemeClr val="accent5">
              <a:hueOff val="5313054"/>
              <a:satOff val="-2284"/>
              <a:lumOff val="-10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D29A1-83EC-43E1-B974-03B664C4EB79}">
      <dsp:nvSpPr>
        <dsp:cNvPr id="0" name=""/>
        <dsp:cNvSpPr/>
      </dsp:nvSpPr>
      <dsp:spPr>
        <a:xfrm>
          <a:off x="0" y="3818816"/>
          <a:ext cx="8136834" cy="95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endParaRPr lang="en-US" sz="1700" kern="1200"/>
        </a:p>
      </dsp:txBody>
      <dsp:txXfrm>
        <a:off x="0" y="3818816"/>
        <a:ext cx="8136834" cy="954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C377C-B5E8-46DE-880A-194027359A93}">
      <dsp:nvSpPr>
        <dsp:cNvPr id="0" name=""/>
        <dsp:cNvSpPr/>
      </dsp:nvSpPr>
      <dsp:spPr>
        <a:xfrm>
          <a:off x="0" y="72142"/>
          <a:ext cx="8890785" cy="11536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To see how social media can help to solve gender inequality,  unfair treatments,</a:t>
          </a:r>
        </a:p>
      </dsp:txBody>
      <dsp:txXfrm>
        <a:off x="56315" y="128457"/>
        <a:ext cx="8778155" cy="1040990"/>
      </dsp:txXfrm>
    </dsp:sp>
    <dsp:sp modelId="{EEA2401E-AA49-46C5-A6A8-B654560A2CAB}">
      <dsp:nvSpPr>
        <dsp:cNvPr id="0" name=""/>
        <dsp:cNvSpPr/>
      </dsp:nvSpPr>
      <dsp:spPr>
        <a:xfrm>
          <a:off x="0" y="1309282"/>
          <a:ext cx="8890785" cy="1153620"/>
        </a:xfrm>
        <a:prstGeom prst="roundRect">
          <a:avLst/>
        </a:prstGeom>
        <a:gradFill rotWithShape="0">
          <a:gsLst>
            <a:gs pos="0">
              <a:schemeClr val="accent5">
                <a:hueOff val="1771018"/>
                <a:satOff val="-761"/>
                <a:lumOff val="-3529"/>
                <a:alphaOff val="0"/>
                <a:satMod val="103000"/>
                <a:lumMod val="102000"/>
                <a:tint val="94000"/>
              </a:schemeClr>
            </a:gs>
            <a:gs pos="50000">
              <a:schemeClr val="accent5">
                <a:hueOff val="1771018"/>
                <a:satOff val="-761"/>
                <a:lumOff val="-3529"/>
                <a:alphaOff val="0"/>
                <a:satMod val="110000"/>
                <a:lumMod val="100000"/>
                <a:shade val="100000"/>
              </a:schemeClr>
            </a:gs>
            <a:gs pos="100000">
              <a:schemeClr val="accent5">
                <a:hueOff val="1771018"/>
                <a:satOff val="-761"/>
                <a:lumOff val="-35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what ethical and privacy issues that affect women has on social media</a:t>
          </a:r>
        </a:p>
      </dsp:txBody>
      <dsp:txXfrm>
        <a:off x="56315" y="1365597"/>
        <a:ext cx="8778155" cy="1040990"/>
      </dsp:txXfrm>
    </dsp:sp>
    <dsp:sp modelId="{ABAA5456-A04F-4DB0-8FF1-DCF1C3EF877C}">
      <dsp:nvSpPr>
        <dsp:cNvPr id="0" name=""/>
        <dsp:cNvSpPr/>
      </dsp:nvSpPr>
      <dsp:spPr>
        <a:xfrm>
          <a:off x="0" y="2546422"/>
          <a:ext cx="8890785" cy="1153620"/>
        </a:xfrm>
        <a:prstGeom prst="roundRect">
          <a:avLst/>
        </a:prstGeom>
        <a:gradFill rotWithShape="0">
          <a:gsLst>
            <a:gs pos="0">
              <a:schemeClr val="accent5">
                <a:hueOff val="3542036"/>
                <a:satOff val="-1523"/>
                <a:lumOff val="-7059"/>
                <a:alphaOff val="0"/>
                <a:satMod val="103000"/>
                <a:lumMod val="102000"/>
                <a:tint val="94000"/>
              </a:schemeClr>
            </a:gs>
            <a:gs pos="50000">
              <a:schemeClr val="accent5">
                <a:hueOff val="3542036"/>
                <a:satOff val="-1523"/>
                <a:lumOff val="-7059"/>
                <a:alphaOff val="0"/>
                <a:satMod val="110000"/>
                <a:lumMod val="100000"/>
                <a:shade val="100000"/>
              </a:schemeClr>
            </a:gs>
            <a:gs pos="100000">
              <a:schemeClr val="accent5">
                <a:hueOff val="3542036"/>
                <a:satOff val="-1523"/>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How feminist movement use social media to promote gender inequality  </a:t>
          </a:r>
        </a:p>
      </dsp:txBody>
      <dsp:txXfrm>
        <a:off x="56315" y="2602737"/>
        <a:ext cx="8778155" cy="1040990"/>
      </dsp:txXfrm>
    </dsp:sp>
    <dsp:sp modelId="{FBECFB32-D3D7-4E0E-8A0D-4D86DD465C2D}">
      <dsp:nvSpPr>
        <dsp:cNvPr id="0" name=""/>
        <dsp:cNvSpPr/>
      </dsp:nvSpPr>
      <dsp:spPr>
        <a:xfrm>
          <a:off x="0" y="3783562"/>
          <a:ext cx="8890785" cy="1153620"/>
        </a:xfrm>
        <a:prstGeom prst="roundRect">
          <a:avLst/>
        </a:prstGeom>
        <a:gradFill rotWithShape="0">
          <a:gsLst>
            <a:gs pos="0">
              <a:schemeClr val="accent5">
                <a:hueOff val="5313054"/>
                <a:satOff val="-2284"/>
                <a:lumOff val="-10588"/>
                <a:alphaOff val="0"/>
                <a:satMod val="103000"/>
                <a:lumMod val="102000"/>
                <a:tint val="94000"/>
              </a:schemeClr>
            </a:gs>
            <a:gs pos="50000">
              <a:schemeClr val="accent5">
                <a:hueOff val="5313054"/>
                <a:satOff val="-2284"/>
                <a:lumOff val="-10588"/>
                <a:alphaOff val="0"/>
                <a:satMod val="110000"/>
                <a:lumMod val="100000"/>
                <a:shade val="100000"/>
              </a:schemeClr>
            </a:gs>
            <a:gs pos="100000">
              <a:schemeClr val="accent5">
                <a:hueOff val="5313054"/>
                <a:satOff val="-2284"/>
                <a:lumOff val="-105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what social media helps to promote gender inequality </a:t>
          </a:r>
        </a:p>
      </dsp:txBody>
      <dsp:txXfrm>
        <a:off x="56315" y="3839877"/>
        <a:ext cx="8778155" cy="10409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1202B-F9D7-4CE6-9ED3-3107EAB383C4}" type="datetimeFigureOut">
              <a:rPr lang="en-US" smtClean="0"/>
              <a:t>6/15/2019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70C493-BBCB-4EEB-8022-055A3FD03067}" type="slidenum">
              <a:rPr lang="en-US" smtClean="0"/>
              <a:t>‹#›</a:t>
            </a:fld>
            <a:endParaRPr lang="en-US"/>
          </a:p>
        </p:txBody>
      </p:sp>
    </p:spTree>
    <p:extLst>
      <p:ext uri="{BB962C8B-B14F-4D97-AF65-F5344CB8AC3E}">
        <p14:creationId xmlns:p14="http://schemas.microsoft.com/office/powerpoint/2010/main" val="88149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Stereotypes examples: </a:t>
            </a:r>
            <a:r>
              <a:rPr lang="en-US" sz="1200" dirty="0"/>
              <a:t> what is a perfect woman`s body is like, what`s considered beautiful, that perfect woman is thin and pale, perfect breast size is D, perfect eyes color is blue and so on</a:t>
            </a:r>
            <a:endParaRPr lang="en-US" dirty="0"/>
          </a:p>
        </p:txBody>
      </p:sp>
      <p:sp>
        <p:nvSpPr>
          <p:cNvPr id="4" name="Slide Number Placeholder 3"/>
          <p:cNvSpPr>
            <a:spLocks noGrp="1"/>
          </p:cNvSpPr>
          <p:nvPr>
            <p:ph type="sldNum" sz="quarter" idx="5"/>
          </p:nvPr>
        </p:nvSpPr>
        <p:spPr/>
        <p:txBody>
          <a:bodyPr/>
          <a:lstStyle/>
          <a:p>
            <a:fld id="{1E70C493-BBCB-4EEB-8022-055A3FD03067}" type="slidenum">
              <a:rPr lang="en-US" smtClean="0"/>
              <a:t>6</a:t>
            </a:fld>
            <a:endParaRPr lang="en-US"/>
          </a:p>
        </p:txBody>
      </p:sp>
    </p:spTree>
    <p:extLst>
      <p:ext uri="{BB962C8B-B14F-4D97-AF65-F5344CB8AC3E}">
        <p14:creationId xmlns:p14="http://schemas.microsoft.com/office/powerpoint/2010/main" val="376387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2429256E-B5D2-44E0-B36F-D6D692A2F2FE}" type="datetimeFigureOut">
              <a:rPr lang="en-US" smtClean="0"/>
              <a:t>6/15/2019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36348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84493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3389877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00728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683053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29256E-B5D2-44E0-B36F-D6D692A2F2FE}" type="datetimeFigureOut">
              <a:rPr lang="en-US" smtClean="0"/>
              <a:t>6/15/2019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2819099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29256E-B5D2-44E0-B36F-D6D692A2F2FE}" type="datetimeFigureOut">
              <a:rPr lang="en-US" smtClean="0"/>
              <a:t>6/15/2019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614103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9256E-B5D2-44E0-B36F-D6D692A2F2FE}"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394680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9256E-B5D2-44E0-B36F-D6D692A2F2FE}"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931353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9256E-B5D2-44E0-B36F-D6D692A2F2FE}"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819955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29256E-B5D2-44E0-B36F-D6D692A2F2FE}"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225730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7690789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29256E-B5D2-44E0-B36F-D6D692A2F2FE}" type="datetimeFigureOut">
              <a:rPr lang="en-US" smtClean="0"/>
              <a:t>6/15/2019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9800601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29256E-B5D2-44E0-B36F-D6D692A2F2FE}" type="datetimeFigureOut">
              <a:rPr lang="en-US" smtClean="0"/>
              <a:t>6/15/2019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6809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29256E-B5D2-44E0-B36F-D6D692A2F2FE}" type="datetimeFigureOut">
              <a:rPr lang="en-US" smtClean="0"/>
              <a:t>6/15/2019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100705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305067950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29256E-B5D2-44E0-B36F-D6D692A2F2FE}"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77CAC7-EF5D-4EDD-A092-64687310D453}" type="slidenum">
              <a:rPr lang="en-US" smtClean="0"/>
              <a:t>‹#›</a:t>
            </a:fld>
            <a:endParaRPr lang="en-US"/>
          </a:p>
        </p:txBody>
      </p:sp>
    </p:spTree>
    <p:extLst>
      <p:ext uri="{BB962C8B-B14F-4D97-AF65-F5344CB8AC3E}">
        <p14:creationId xmlns:p14="http://schemas.microsoft.com/office/powerpoint/2010/main" val="313187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429256E-B5D2-44E0-B36F-D6D692A2F2FE}" type="datetimeFigureOut">
              <a:rPr lang="en-US" smtClean="0"/>
              <a:t>6/15/2019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977CAC7-EF5D-4EDD-A092-64687310D453}" type="slidenum">
              <a:rPr lang="en-US" smtClean="0"/>
              <a:t>‹#›</a:t>
            </a:fld>
            <a:endParaRPr lang="en-US"/>
          </a:p>
        </p:txBody>
      </p:sp>
    </p:spTree>
    <p:extLst>
      <p:ext uri="{BB962C8B-B14F-4D97-AF65-F5344CB8AC3E}">
        <p14:creationId xmlns:p14="http://schemas.microsoft.com/office/powerpoint/2010/main" val="451692647"/>
      </p:ext>
    </p:extLst>
  </p:cSld>
  <p:clrMap bg1="dk1" tx1="lt1" bg2="dk2" tx2="lt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wstatesman.com/v-spot/2013/05/five-main-issues-facing-modern-feminism" TargetMode="External"/><Relationship Id="rId2" Type="http://schemas.openxmlformats.org/officeDocument/2006/relationships/hyperlink" Target="http://www.msnbc.com/msnbc/how-social-media-changing-the-feminist-movement" TargetMode="External"/><Relationship Id="rId1" Type="http://schemas.openxmlformats.org/officeDocument/2006/relationships/slideLayout" Target="../slideLayouts/slideLayout2.xml"/><Relationship Id="rId4" Type="http://schemas.openxmlformats.org/officeDocument/2006/relationships/hyperlink" Target="https://girltalkhq.com/how-has-social-media-impacted-the-current-feminist-movement-around-the-worl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949-AAE2-4C63-814C-89899C7CFD89}"/>
              </a:ext>
            </a:extLst>
          </p:cNvPr>
          <p:cNvSpPr>
            <a:spLocks noGrp="1"/>
          </p:cNvSpPr>
          <p:nvPr>
            <p:ph type="ctrTitle"/>
          </p:nvPr>
        </p:nvSpPr>
        <p:spPr>
          <a:xfrm>
            <a:off x="2209799" y="5216510"/>
            <a:ext cx="9144000" cy="1641490"/>
          </a:xfrm>
        </p:spPr>
        <p:txBody>
          <a:bodyPr>
            <a:normAutofit/>
          </a:bodyPr>
          <a:lstStyle/>
          <a:p>
            <a:r>
              <a:rPr lang="en-US" sz="3600" dirty="0"/>
              <a:t>How social media is changing the feminist movement</a:t>
            </a:r>
          </a:p>
        </p:txBody>
      </p:sp>
      <p:sp>
        <p:nvSpPr>
          <p:cNvPr id="3" name="Subtitle 2">
            <a:extLst>
              <a:ext uri="{FF2B5EF4-FFF2-40B4-BE49-F238E27FC236}">
                <a16:creationId xmlns:a16="http://schemas.microsoft.com/office/drawing/2014/main" id="{687F1EDF-69E9-48F2-9A34-37C53297168E}"/>
              </a:ext>
            </a:extLst>
          </p:cNvPr>
          <p:cNvSpPr>
            <a:spLocks noGrp="1"/>
          </p:cNvSpPr>
          <p:nvPr>
            <p:ph type="subTitle" idx="1"/>
          </p:nvPr>
        </p:nvSpPr>
        <p:spPr>
          <a:xfrm>
            <a:off x="2209799" y="4588506"/>
            <a:ext cx="9144000" cy="683708"/>
          </a:xfrm>
        </p:spPr>
        <p:txBody>
          <a:bodyPr>
            <a:normAutofit lnSpcReduction="10000"/>
          </a:bodyPr>
          <a:lstStyle/>
          <a:p>
            <a:r>
              <a:rPr lang="en-US" sz="1800" dirty="0"/>
              <a:t> Alla Topp </a:t>
            </a:r>
          </a:p>
          <a:p>
            <a:r>
              <a:rPr lang="en-US" sz="1800" dirty="0"/>
              <a:t>MSDS 620 – Data Science Ethics</a:t>
            </a:r>
          </a:p>
        </p:txBody>
      </p:sp>
      <p:pic>
        <p:nvPicPr>
          <p:cNvPr id="5" name="Picture 4">
            <a:extLst>
              <a:ext uri="{FF2B5EF4-FFF2-40B4-BE49-F238E27FC236}">
                <a16:creationId xmlns:a16="http://schemas.microsoft.com/office/drawing/2014/main" id="{043DF015-D78E-4FD1-BA31-4359F463E7E7}"/>
              </a:ext>
            </a:extLst>
          </p:cNvPr>
          <p:cNvPicPr>
            <a:picLocks noChangeAspect="1"/>
          </p:cNvPicPr>
          <p:nvPr/>
        </p:nvPicPr>
        <p:blipFill rotWithShape="1">
          <a:blip r:embed="rId3"/>
          <a:srcRect t="18834" r="-1" b="18836"/>
          <a:stretch/>
        </p:blipFill>
        <p:spPr>
          <a:xfrm>
            <a:off x="1492368" y="1204949"/>
            <a:ext cx="9756477" cy="3040580"/>
          </a:xfrm>
          <a:prstGeom prst="rect">
            <a:avLst/>
          </a:prstGeom>
        </p:spPr>
      </p:pic>
    </p:spTree>
    <p:extLst>
      <p:ext uri="{BB962C8B-B14F-4D97-AF65-F5344CB8AC3E}">
        <p14:creationId xmlns:p14="http://schemas.microsoft.com/office/powerpoint/2010/main" val="226582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470C-B349-4DE6-971B-B42339BBC8C7}"/>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AB8DEA7A-8080-409D-B68A-C5A4FC712C30}"/>
              </a:ext>
            </a:extLst>
          </p:cNvPr>
          <p:cNvSpPr>
            <a:spLocks noGrp="1"/>
          </p:cNvSpPr>
          <p:nvPr>
            <p:ph idx="1"/>
          </p:nvPr>
        </p:nvSpPr>
        <p:spPr>
          <a:xfrm>
            <a:off x="596347" y="1600200"/>
            <a:ext cx="11121887" cy="5138530"/>
          </a:xfrm>
        </p:spPr>
        <p:txBody>
          <a:bodyPr>
            <a:normAutofit/>
          </a:bodyPr>
          <a:lstStyle/>
          <a:p>
            <a:r>
              <a:rPr lang="en-US" sz="2400" dirty="0"/>
              <a:t>Worldclass.regis.edu, worldclass.regis.edu/d2l/le/content/235028/</a:t>
            </a:r>
            <a:r>
              <a:rPr lang="en-US" sz="2400" dirty="0" err="1"/>
              <a:t>viewContent</a:t>
            </a:r>
            <a:r>
              <a:rPr lang="en-US" sz="2400" dirty="0"/>
              <a:t>/3236477/View.</a:t>
            </a:r>
          </a:p>
          <a:p>
            <a:r>
              <a:rPr lang="en-US" sz="2400" dirty="0" err="1"/>
              <a:t>Chittal</a:t>
            </a:r>
            <a:r>
              <a:rPr lang="en-US" sz="2400" dirty="0"/>
              <a:t>, N. (2015, April 06). How social media is changing the feminist movement. Retrieved from </a:t>
            </a:r>
            <a:r>
              <a:rPr lang="en-US" sz="2400" dirty="0">
                <a:solidFill>
                  <a:schemeClr val="accent4">
                    <a:lumMod val="40000"/>
                    <a:lumOff val="60000"/>
                  </a:schemeClr>
                </a:solidFill>
                <a:hlinkClick r:id="rId2">
                  <a:extLst>
                    <a:ext uri="{A12FA001-AC4F-418D-AE19-62706E023703}">
                      <ahyp:hlinkClr xmlns:ahyp="http://schemas.microsoft.com/office/drawing/2018/hyperlinkcolor" val="tx"/>
                    </a:ext>
                  </a:extLst>
                </a:hlinkClick>
              </a:rPr>
              <a:t>http://www.msnbc.com/msnbc/how-social-media-changing-the-feminist-movement</a:t>
            </a:r>
            <a:r>
              <a:rPr lang="en-US" sz="2400" dirty="0">
                <a:solidFill>
                  <a:schemeClr val="accent4">
                    <a:lumMod val="40000"/>
                    <a:lumOff val="60000"/>
                  </a:schemeClr>
                </a:solidFill>
              </a:rPr>
              <a:t> </a:t>
            </a:r>
          </a:p>
          <a:p>
            <a:r>
              <a:rPr lang="en-US" sz="2400" dirty="0"/>
              <a:t>The Five Main Issues Facing Modern Feminism. (n.d.). Retrieved from </a:t>
            </a:r>
            <a:r>
              <a:rPr lang="en-US" sz="2400" dirty="0">
                <a:solidFill>
                  <a:schemeClr val="accent4">
                    <a:lumMod val="40000"/>
                    <a:lumOff val="60000"/>
                  </a:schemeClr>
                </a:solidFill>
                <a:hlinkClick r:id="rId3">
                  <a:extLst>
                    <a:ext uri="{A12FA001-AC4F-418D-AE19-62706E023703}">
                      <ahyp:hlinkClr xmlns:ahyp="http://schemas.microsoft.com/office/drawing/2018/hyperlinkcolor" val="tx"/>
                    </a:ext>
                  </a:extLst>
                </a:hlinkClick>
              </a:rPr>
              <a:t>https://www.newstatesman.com/v-spot/2013/05/five-main-issues-facing-modern-feminism</a:t>
            </a:r>
            <a:r>
              <a:rPr lang="en-US" sz="2400" dirty="0">
                <a:solidFill>
                  <a:schemeClr val="accent4">
                    <a:lumMod val="40000"/>
                    <a:lumOff val="60000"/>
                  </a:schemeClr>
                </a:solidFill>
              </a:rPr>
              <a:t> </a:t>
            </a:r>
          </a:p>
          <a:p>
            <a:r>
              <a:rPr lang="en-US" sz="2400" dirty="0"/>
              <a:t>How Has Social Media Impacted The Current Feminist Movement Around The World? (2018, September 05). Retrieved from </a:t>
            </a:r>
            <a:r>
              <a:rPr lang="en-US" sz="2400" dirty="0">
                <a:solidFill>
                  <a:schemeClr val="accent4">
                    <a:lumMod val="40000"/>
                    <a:lumOff val="60000"/>
                  </a:schemeClr>
                </a:solidFill>
                <a:hlinkClick r:id="rId4">
                  <a:extLst>
                    <a:ext uri="{A12FA001-AC4F-418D-AE19-62706E023703}">
                      <ahyp:hlinkClr xmlns:ahyp="http://schemas.microsoft.com/office/drawing/2018/hyperlinkcolor" val="tx"/>
                    </a:ext>
                  </a:extLst>
                </a:hlinkClick>
              </a:rPr>
              <a:t>https://girltalkhq.com/how-has-social-media-impacted-the-current-feminist-movement-around-the-world/</a:t>
            </a:r>
            <a:r>
              <a:rPr lang="en-US" sz="2400" dirty="0">
                <a:solidFill>
                  <a:schemeClr val="accent4">
                    <a:lumMod val="40000"/>
                    <a:lumOff val="60000"/>
                  </a:schemeClr>
                </a:solidFill>
              </a:rPr>
              <a:t> </a:t>
            </a:r>
          </a:p>
          <a:p>
            <a:pPr marL="0" indent="0">
              <a:buNone/>
            </a:pPr>
            <a:endParaRPr lang="en-US" dirty="0"/>
          </a:p>
        </p:txBody>
      </p:sp>
    </p:spTree>
    <p:extLst>
      <p:ext uri="{BB962C8B-B14F-4D97-AF65-F5344CB8AC3E}">
        <p14:creationId xmlns:p14="http://schemas.microsoft.com/office/powerpoint/2010/main" val="401953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1197-A769-4966-AE5F-ED60C2387CAD}"/>
              </a:ext>
            </a:extLst>
          </p:cNvPr>
          <p:cNvSpPr>
            <a:spLocks noGrp="1"/>
          </p:cNvSpPr>
          <p:nvPr>
            <p:ph type="title"/>
          </p:nvPr>
        </p:nvSpPr>
        <p:spPr>
          <a:xfrm>
            <a:off x="619539" y="2551734"/>
            <a:ext cx="10515600" cy="1325563"/>
          </a:xfrm>
        </p:spPr>
        <p:txBody>
          <a:bodyPr/>
          <a:lstStyle/>
          <a:p>
            <a:pPr algn="ctr"/>
            <a:r>
              <a:rPr lang="en-US" dirty="0"/>
              <a:t>Thank you!</a:t>
            </a:r>
          </a:p>
        </p:txBody>
      </p:sp>
    </p:spTree>
    <p:extLst>
      <p:ext uri="{BB962C8B-B14F-4D97-AF65-F5344CB8AC3E}">
        <p14:creationId xmlns:p14="http://schemas.microsoft.com/office/powerpoint/2010/main" val="266283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9E22-8AF6-43B1-83D8-FFAA537C027A}"/>
              </a:ext>
            </a:extLst>
          </p:cNvPr>
          <p:cNvSpPr>
            <a:spLocks noGrp="1"/>
          </p:cNvSpPr>
          <p:nvPr>
            <p:ph type="title"/>
          </p:nvPr>
        </p:nvSpPr>
        <p:spPr>
          <a:xfrm>
            <a:off x="2681974" y="-272158"/>
            <a:ext cx="5839760" cy="1306286"/>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0936A2A5-4807-4797-83A9-87D15F3B67DC}"/>
              </a:ext>
            </a:extLst>
          </p:cNvPr>
          <p:cNvSpPr>
            <a:spLocks noGrp="1"/>
          </p:cNvSpPr>
          <p:nvPr>
            <p:ph idx="1"/>
          </p:nvPr>
        </p:nvSpPr>
        <p:spPr>
          <a:xfrm>
            <a:off x="143406" y="1458497"/>
            <a:ext cx="8045554" cy="5218043"/>
          </a:xfrm>
        </p:spPr>
        <p:txBody>
          <a:bodyPr>
            <a:normAutofit/>
          </a:bodyPr>
          <a:lstStyle/>
          <a:p>
            <a:pPr marL="0" indent="0">
              <a:buNone/>
            </a:pPr>
            <a:endParaRPr lang="en-US" sz="2000" dirty="0"/>
          </a:p>
          <a:p>
            <a:pPr marL="0" indent="0">
              <a:buNone/>
            </a:pPr>
            <a:endParaRPr lang="en-US" sz="2000" dirty="0"/>
          </a:p>
          <a:p>
            <a:pPr marL="0" indent="0">
              <a:buNone/>
            </a:pPr>
            <a:endParaRPr lang="en-US" sz="2000" dirty="0"/>
          </a:p>
        </p:txBody>
      </p:sp>
      <p:graphicFrame>
        <p:nvGraphicFramePr>
          <p:cNvPr id="4" name="Diagram 3">
            <a:extLst>
              <a:ext uri="{FF2B5EF4-FFF2-40B4-BE49-F238E27FC236}">
                <a16:creationId xmlns:a16="http://schemas.microsoft.com/office/drawing/2014/main" id="{6A3A87D7-F726-4EB1-84DA-A9FC9936267D}"/>
              </a:ext>
            </a:extLst>
          </p:cNvPr>
          <p:cNvGraphicFramePr/>
          <p:nvPr>
            <p:extLst>
              <p:ext uri="{D42A27DB-BD31-4B8C-83A1-F6EECF244321}">
                <p14:modId xmlns:p14="http://schemas.microsoft.com/office/powerpoint/2010/main" val="2277481592"/>
              </p:ext>
            </p:extLst>
          </p:nvPr>
        </p:nvGraphicFramePr>
        <p:xfrm>
          <a:off x="-653589" y="1034128"/>
          <a:ext cx="8842549" cy="5701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5335E31B-F888-412A-AC8A-B1A448053F41}"/>
              </a:ext>
            </a:extLst>
          </p:cNvPr>
          <p:cNvPicPr>
            <a:picLocks noChangeAspect="1"/>
          </p:cNvPicPr>
          <p:nvPr/>
        </p:nvPicPr>
        <p:blipFill>
          <a:blip r:embed="rId7"/>
          <a:stretch>
            <a:fillRect/>
          </a:stretch>
        </p:blipFill>
        <p:spPr>
          <a:xfrm>
            <a:off x="7371906" y="912248"/>
            <a:ext cx="4276240" cy="2850826"/>
          </a:xfrm>
          <a:prstGeom prst="rect">
            <a:avLst/>
          </a:prstGeom>
        </p:spPr>
      </p:pic>
      <p:pic>
        <p:nvPicPr>
          <p:cNvPr id="7" name="Picture 6">
            <a:extLst>
              <a:ext uri="{FF2B5EF4-FFF2-40B4-BE49-F238E27FC236}">
                <a16:creationId xmlns:a16="http://schemas.microsoft.com/office/drawing/2014/main" id="{A698B588-E0B9-4E26-907A-8C335B893EB7}"/>
              </a:ext>
            </a:extLst>
          </p:cNvPr>
          <p:cNvPicPr>
            <a:picLocks noChangeAspect="1"/>
          </p:cNvPicPr>
          <p:nvPr/>
        </p:nvPicPr>
        <p:blipFill>
          <a:blip r:embed="rId8"/>
          <a:stretch>
            <a:fillRect/>
          </a:stretch>
        </p:blipFill>
        <p:spPr>
          <a:xfrm>
            <a:off x="7371906" y="4067518"/>
            <a:ext cx="4399592" cy="2431806"/>
          </a:xfrm>
          <a:prstGeom prst="rect">
            <a:avLst/>
          </a:prstGeom>
        </p:spPr>
      </p:pic>
    </p:spTree>
    <p:extLst>
      <p:ext uri="{BB962C8B-B14F-4D97-AF65-F5344CB8AC3E}">
        <p14:creationId xmlns:p14="http://schemas.microsoft.com/office/powerpoint/2010/main" val="3423578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AEEF-2B0E-4A10-893C-0AEECE132E69}"/>
              </a:ext>
            </a:extLst>
          </p:cNvPr>
          <p:cNvSpPr>
            <a:spLocks noGrp="1"/>
          </p:cNvSpPr>
          <p:nvPr>
            <p:ph type="title"/>
          </p:nvPr>
        </p:nvSpPr>
        <p:spPr>
          <a:xfrm>
            <a:off x="838199" y="365125"/>
            <a:ext cx="7419975" cy="1325563"/>
          </a:xfrm>
        </p:spPr>
        <p:txBody>
          <a:bodyPr>
            <a:normAutofit/>
          </a:bodyPr>
          <a:lstStyle/>
          <a:p>
            <a:pPr algn="ctr"/>
            <a:r>
              <a:rPr lang="en-US" dirty="0"/>
              <a:t>Description</a:t>
            </a:r>
          </a:p>
        </p:txBody>
      </p:sp>
      <p:graphicFrame>
        <p:nvGraphicFramePr>
          <p:cNvPr id="5" name="Content Placeholder 2">
            <a:extLst>
              <a:ext uri="{FF2B5EF4-FFF2-40B4-BE49-F238E27FC236}">
                <a16:creationId xmlns:a16="http://schemas.microsoft.com/office/drawing/2014/main" id="{937D50CB-F44C-487C-8A9A-4A2BA916AA1D}"/>
              </a:ext>
            </a:extLst>
          </p:cNvPr>
          <p:cNvGraphicFramePr>
            <a:graphicFrameLocks noGrp="1"/>
          </p:cNvGraphicFramePr>
          <p:nvPr>
            <p:ph idx="1"/>
            <p:extLst>
              <p:ext uri="{D42A27DB-BD31-4B8C-83A1-F6EECF244321}">
                <p14:modId xmlns:p14="http://schemas.microsoft.com/office/powerpoint/2010/main" val="3282031714"/>
              </p:ext>
            </p:extLst>
          </p:nvPr>
        </p:nvGraphicFramePr>
        <p:xfrm>
          <a:off x="344557" y="1825625"/>
          <a:ext cx="8136834" cy="477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E9B6A90-E5E4-486F-89FB-C05DFE74425D}"/>
              </a:ext>
            </a:extLst>
          </p:cNvPr>
          <p:cNvPicPr>
            <a:picLocks noChangeAspect="1"/>
          </p:cNvPicPr>
          <p:nvPr/>
        </p:nvPicPr>
        <p:blipFill rotWithShape="1">
          <a:blip r:embed="rId8"/>
          <a:srcRect t="3" r="-2" b="845"/>
          <a:stretch/>
        </p:blipFill>
        <p:spPr>
          <a:xfrm>
            <a:off x="8773477" y="640082"/>
            <a:ext cx="2778443" cy="2706625"/>
          </a:xfrm>
          <a:prstGeom prst="rect">
            <a:avLst/>
          </a:prstGeom>
        </p:spPr>
      </p:pic>
      <p:pic>
        <p:nvPicPr>
          <p:cNvPr id="4" name="Picture 3">
            <a:extLst>
              <a:ext uri="{FF2B5EF4-FFF2-40B4-BE49-F238E27FC236}">
                <a16:creationId xmlns:a16="http://schemas.microsoft.com/office/drawing/2014/main" id="{31B8F474-FF67-46D7-9318-8EAE2982FA63}"/>
              </a:ext>
            </a:extLst>
          </p:cNvPr>
          <p:cNvPicPr>
            <a:picLocks noChangeAspect="1"/>
          </p:cNvPicPr>
          <p:nvPr/>
        </p:nvPicPr>
        <p:blipFill rotWithShape="1">
          <a:blip r:embed="rId9"/>
          <a:srcRect r="7125" b="-7"/>
          <a:stretch/>
        </p:blipFill>
        <p:spPr>
          <a:xfrm>
            <a:off x="8773477" y="3511293"/>
            <a:ext cx="2778443" cy="2707576"/>
          </a:xfrm>
          <a:prstGeom prst="rect">
            <a:avLst/>
          </a:prstGeom>
        </p:spPr>
      </p:pic>
    </p:spTree>
    <p:extLst>
      <p:ext uri="{BB962C8B-B14F-4D97-AF65-F5344CB8AC3E}">
        <p14:creationId xmlns:p14="http://schemas.microsoft.com/office/powerpoint/2010/main" val="1808977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31B35-23C8-436D-A117-6A3235F4FC05}"/>
              </a:ext>
            </a:extLst>
          </p:cNvPr>
          <p:cNvSpPr>
            <a:spLocks noGrp="1"/>
          </p:cNvSpPr>
          <p:nvPr>
            <p:ph type="title"/>
          </p:nvPr>
        </p:nvSpPr>
        <p:spPr>
          <a:xfrm>
            <a:off x="2584174" y="0"/>
            <a:ext cx="6390861" cy="1278176"/>
          </a:xfrm>
        </p:spPr>
        <p:txBody>
          <a:bodyPr anchor="ctr">
            <a:normAutofit fontScale="90000"/>
          </a:bodyPr>
          <a:lstStyle/>
          <a:p>
            <a:pPr algn="ctr"/>
            <a:r>
              <a:rPr lang="en-US" sz="4800" dirty="0">
                <a:solidFill>
                  <a:schemeClr val="tx1"/>
                </a:solidFill>
              </a:rPr>
              <a:t>Purpose of the project is:</a:t>
            </a:r>
          </a:p>
        </p:txBody>
      </p:sp>
      <p:graphicFrame>
        <p:nvGraphicFramePr>
          <p:cNvPr id="5" name="Content Placeholder 2">
            <a:extLst>
              <a:ext uri="{FF2B5EF4-FFF2-40B4-BE49-F238E27FC236}">
                <a16:creationId xmlns:a16="http://schemas.microsoft.com/office/drawing/2014/main" id="{F141F44A-A02F-4DBC-AD54-BC31A97E1987}"/>
              </a:ext>
            </a:extLst>
          </p:cNvPr>
          <p:cNvGraphicFramePr>
            <a:graphicFrameLocks noGrp="1"/>
          </p:cNvGraphicFramePr>
          <p:nvPr>
            <p:ph idx="1"/>
            <p:extLst>
              <p:ext uri="{D42A27DB-BD31-4B8C-83A1-F6EECF244321}">
                <p14:modId xmlns:p14="http://schemas.microsoft.com/office/powerpoint/2010/main" val="1785533974"/>
              </p:ext>
            </p:extLst>
          </p:nvPr>
        </p:nvGraphicFramePr>
        <p:xfrm>
          <a:off x="1650607" y="1649895"/>
          <a:ext cx="8890785" cy="5009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621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3248077-F9A1-403C-97FF-1C74F1B2A57D}"/>
              </a:ext>
            </a:extLst>
          </p:cNvPr>
          <p:cNvPicPr>
            <a:picLocks noGrp="1" noChangeAspect="1"/>
          </p:cNvPicPr>
          <p:nvPr>
            <p:ph idx="1"/>
          </p:nvPr>
        </p:nvPicPr>
        <p:blipFill>
          <a:blip r:embed="rId2"/>
          <a:stretch>
            <a:fillRect/>
          </a:stretch>
        </p:blipFill>
        <p:spPr>
          <a:xfrm>
            <a:off x="129380" y="0"/>
            <a:ext cx="11933240" cy="6858000"/>
          </a:xfrm>
          <a:prstGeom prst="rect">
            <a:avLst/>
          </a:prstGeom>
        </p:spPr>
      </p:pic>
    </p:spTree>
    <p:extLst>
      <p:ext uri="{BB962C8B-B14F-4D97-AF65-F5344CB8AC3E}">
        <p14:creationId xmlns:p14="http://schemas.microsoft.com/office/powerpoint/2010/main" val="14200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E4D4-831C-4FC8-AE60-6C166D0B79AC}"/>
              </a:ext>
            </a:extLst>
          </p:cNvPr>
          <p:cNvSpPr>
            <a:spLocks noGrp="1"/>
          </p:cNvSpPr>
          <p:nvPr>
            <p:ph type="title"/>
          </p:nvPr>
        </p:nvSpPr>
        <p:spPr>
          <a:xfrm>
            <a:off x="667378" y="0"/>
            <a:ext cx="10515600" cy="1325563"/>
          </a:xfrm>
        </p:spPr>
        <p:txBody>
          <a:bodyPr vert="horz" lIns="91440" tIns="45720" rIns="91440" bIns="45720" rtlCol="0" anchor="ctr">
            <a:normAutofit/>
          </a:bodyPr>
          <a:lstStyle/>
          <a:p>
            <a:pPr algn="ctr"/>
            <a:r>
              <a:rPr lang="en-US" dirty="0"/>
              <a:t>Ethical Issues</a:t>
            </a:r>
          </a:p>
        </p:txBody>
      </p:sp>
      <p:sp>
        <p:nvSpPr>
          <p:cNvPr id="5" name="TextBox 4">
            <a:extLst>
              <a:ext uri="{FF2B5EF4-FFF2-40B4-BE49-F238E27FC236}">
                <a16:creationId xmlns:a16="http://schemas.microsoft.com/office/drawing/2014/main" id="{B95A2ADC-226F-443C-BEF7-24862B724F4D}"/>
              </a:ext>
            </a:extLst>
          </p:cNvPr>
          <p:cNvSpPr txBox="1"/>
          <p:nvPr/>
        </p:nvSpPr>
        <p:spPr>
          <a:xfrm>
            <a:off x="265043" y="1590260"/>
            <a:ext cx="7394714" cy="4678017"/>
          </a:xfrm>
          <a:prstGeom prst="rect">
            <a:avLst/>
          </a:prstGeom>
        </p:spPr>
        <p:txBody>
          <a:bodyPr vert="horz" lIns="91440" tIns="45720" rIns="91440" bIns="45720" rtlCol="0">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rPr>
              <a:t>Social media promotes stereotypes</a:t>
            </a:r>
          </a:p>
          <a:p>
            <a:pPr marL="57150" defTabSz="914400">
              <a:lnSpc>
                <a:spcPct val="90000"/>
              </a:lnSpc>
              <a:spcAft>
                <a:spcPts val="600"/>
              </a:spcAft>
            </a:pPr>
            <a:endPar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rPr>
              <a:t>Women can be discriminated against by employers based on social media</a:t>
            </a:r>
          </a:p>
          <a:p>
            <a:pPr marL="285750"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rPr>
              <a:t>People on social media could be very harsh and share a negative attitude and opinion about women, for example, “a good wife should have kids, clean the house and cook”</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rPr>
              <a:t>Women can be victims of cyberbullying </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rPr>
              <a:t>The prevalence of trolling is causing considerable concern, with women facing the worst of the abuse. It is often personal, sexist and wounding. </a:t>
            </a:r>
          </a:p>
          <a:p>
            <a:pPr indent="-228600" defTabSz="914400">
              <a:lnSpc>
                <a:spcPct val="90000"/>
              </a:lnSpc>
              <a:spcAft>
                <a:spcPts val="600"/>
              </a:spcAft>
              <a:buFont typeface="Arial" panose="020B0604020202020204" pitchFamily="34" charset="0"/>
              <a:buChar char="•"/>
            </a:pPr>
            <a:endParaRPr lang="en-US" dirty="0">
              <a:gradFill>
                <a:gsLst>
                  <a:gs pos="34000">
                    <a:schemeClr val="tx1">
                      <a:lumMod val="93000"/>
                    </a:schemeClr>
                  </a:gs>
                  <a:gs pos="0">
                    <a:schemeClr val="bg1">
                      <a:lumMod val="13000"/>
                      <a:lumOff val="87000"/>
                    </a:schemeClr>
                  </a:gs>
                  <a:gs pos="100000">
                    <a:schemeClr val="tx2">
                      <a:lumMod val="0"/>
                      <a:lumOff val="100000"/>
                    </a:schemeClr>
                  </a:gs>
                </a:gsLst>
                <a:lin ang="4800000" scaled="0"/>
              </a:gradFill>
            </a:endParaRPr>
          </a:p>
        </p:txBody>
      </p:sp>
      <p:pic>
        <p:nvPicPr>
          <p:cNvPr id="7" name="Picture 6">
            <a:extLst>
              <a:ext uri="{FF2B5EF4-FFF2-40B4-BE49-F238E27FC236}">
                <a16:creationId xmlns:a16="http://schemas.microsoft.com/office/drawing/2014/main" id="{E724A540-5D21-496D-BD78-592F53FEEC2D}"/>
              </a:ext>
            </a:extLst>
          </p:cNvPr>
          <p:cNvPicPr>
            <a:picLocks noChangeAspect="1"/>
          </p:cNvPicPr>
          <p:nvPr/>
        </p:nvPicPr>
        <p:blipFill rotWithShape="1">
          <a:blip r:embed="rId4"/>
          <a:srcRect l="1293" r="6" b="6"/>
          <a:stretch/>
        </p:blipFill>
        <p:spPr>
          <a:xfrm>
            <a:off x="8028940" y="1590260"/>
            <a:ext cx="3898017" cy="3949068"/>
          </a:xfrm>
          <a:prstGeom prst="rect">
            <a:avLst/>
          </a:prstGeom>
        </p:spPr>
      </p:pic>
    </p:spTree>
    <p:extLst>
      <p:ext uri="{BB962C8B-B14F-4D97-AF65-F5344CB8AC3E}">
        <p14:creationId xmlns:p14="http://schemas.microsoft.com/office/powerpoint/2010/main" val="299807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C7F9-040A-4AF3-889C-E1B971A56D06}"/>
              </a:ext>
            </a:extLst>
          </p:cNvPr>
          <p:cNvSpPr>
            <a:spLocks noGrp="1"/>
          </p:cNvSpPr>
          <p:nvPr>
            <p:ph type="title"/>
          </p:nvPr>
        </p:nvSpPr>
        <p:spPr>
          <a:xfrm>
            <a:off x="649669" y="424760"/>
            <a:ext cx="10515600" cy="1325563"/>
          </a:xfrm>
        </p:spPr>
        <p:txBody>
          <a:bodyPr>
            <a:normAutofit/>
          </a:bodyPr>
          <a:lstStyle/>
          <a:p>
            <a:pPr algn="ctr"/>
            <a:r>
              <a:rPr lang="en-US" dirty="0">
                <a:solidFill>
                  <a:schemeClr val="tx1"/>
                </a:solidFill>
              </a:rPr>
              <a:t>Privacy Issues</a:t>
            </a:r>
          </a:p>
        </p:txBody>
      </p:sp>
      <p:grpSp>
        <p:nvGrpSpPr>
          <p:cNvPr id="6" name="Group 5">
            <a:extLst>
              <a:ext uri="{FF2B5EF4-FFF2-40B4-BE49-F238E27FC236}">
                <a16:creationId xmlns:a16="http://schemas.microsoft.com/office/drawing/2014/main" id="{9515AE3A-DE5A-4636-92B3-740AB0255F85}"/>
              </a:ext>
            </a:extLst>
          </p:cNvPr>
          <p:cNvGrpSpPr/>
          <p:nvPr/>
        </p:nvGrpSpPr>
        <p:grpSpPr>
          <a:xfrm>
            <a:off x="609481" y="2469322"/>
            <a:ext cx="10744319" cy="2897808"/>
            <a:chOff x="983855" y="2906644"/>
            <a:chExt cx="10224290" cy="2189299"/>
          </a:xfrm>
        </p:grpSpPr>
        <p:sp>
          <p:nvSpPr>
            <p:cNvPr id="7" name="Rectangle: Rounded Corners 6">
              <a:extLst>
                <a:ext uri="{FF2B5EF4-FFF2-40B4-BE49-F238E27FC236}">
                  <a16:creationId xmlns:a16="http://schemas.microsoft.com/office/drawing/2014/main" id="{F7DF1E6F-386F-4BA0-B4A8-7CDBBF5EFBCB}"/>
                </a:ext>
              </a:extLst>
            </p:cNvPr>
            <p:cNvSpPr/>
            <p:nvPr/>
          </p:nvSpPr>
          <p:spPr>
            <a:xfrm>
              <a:off x="983855" y="2906644"/>
              <a:ext cx="4537407" cy="1751439"/>
            </a:xfrm>
            <a:prstGeom prst="roundRect">
              <a:avLst/>
            </a:prstGeom>
          </p:spPr>
          <p:style>
            <a:lnRef idx="2">
              <a:schemeClr val="accent6">
                <a:shade val="50000"/>
              </a:schemeClr>
            </a:lnRef>
            <a:fillRef idx="1">
              <a:schemeClr val="accent6"/>
            </a:fillRef>
            <a:effectRef idx="0">
              <a:schemeClr val="accent6"/>
            </a:effectRef>
            <a:fontRef idx="minor">
              <a:schemeClr val="lt1"/>
            </a:fontRef>
          </p:style>
        </p:sp>
        <p:sp>
          <p:nvSpPr>
            <p:cNvPr id="8" name="Freeform: Shape 7">
              <a:extLst>
                <a:ext uri="{FF2B5EF4-FFF2-40B4-BE49-F238E27FC236}">
                  <a16:creationId xmlns:a16="http://schemas.microsoft.com/office/drawing/2014/main" id="{0F82116F-9D85-40C5-BDB7-AF36A84D582B}"/>
                </a:ext>
              </a:extLst>
            </p:cNvPr>
            <p:cNvSpPr/>
            <p:nvPr/>
          </p:nvSpPr>
          <p:spPr>
            <a:xfrm>
              <a:off x="2193830" y="3344504"/>
              <a:ext cx="3831588" cy="1751439"/>
            </a:xfrm>
            <a:custGeom>
              <a:avLst/>
              <a:gdLst>
                <a:gd name="connsiteX0" fmla="*/ 0 w 3831588"/>
                <a:gd name="connsiteY0" fmla="*/ 175144 h 1751439"/>
                <a:gd name="connsiteX1" fmla="*/ 175144 w 3831588"/>
                <a:gd name="connsiteY1" fmla="*/ 0 h 1751439"/>
                <a:gd name="connsiteX2" fmla="*/ 3656444 w 3831588"/>
                <a:gd name="connsiteY2" fmla="*/ 0 h 1751439"/>
                <a:gd name="connsiteX3" fmla="*/ 3831588 w 3831588"/>
                <a:gd name="connsiteY3" fmla="*/ 175144 h 1751439"/>
                <a:gd name="connsiteX4" fmla="*/ 3831588 w 3831588"/>
                <a:gd name="connsiteY4" fmla="*/ 1576295 h 1751439"/>
                <a:gd name="connsiteX5" fmla="*/ 3656444 w 3831588"/>
                <a:gd name="connsiteY5" fmla="*/ 1751439 h 1751439"/>
                <a:gd name="connsiteX6" fmla="*/ 175144 w 3831588"/>
                <a:gd name="connsiteY6" fmla="*/ 1751439 h 1751439"/>
                <a:gd name="connsiteX7" fmla="*/ 0 w 3831588"/>
                <a:gd name="connsiteY7" fmla="*/ 1576295 h 1751439"/>
                <a:gd name="connsiteX8" fmla="*/ 0 w 3831588"/>
                <a:gd name="connsiteY8" fmla="*/ 175144 h 175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588" h="1751439">
                  <a:moveTo>
                    <a:pt x="0" y="175144"/>
                  </a:moveTo>
                  <a:cubicBezTo>
                    <a:pt x="0" y="78415"/>
                    <a:pt x="78415" y="0"/>
                    <a:pt x="175144" y="0"/>
                  </a:cubicBezTo>
                  <a:lnTo>
                    <a:pt x="3656444" y="0"/>
                  </a:lnTo>
                  <a:cubicBezTo>
                    <a:pt x="3753173" y="0"/>
                    <a:pt x="3831588" y="78415"/>
                    <a:pt x="3831588" y="175144"/>
                  </a:cubicBezTo>
                  <a:lnTo>
                    <a:pt x="3831588" y="1576295"/>
                  </a:lnTo>
                  <a:cubicBezTo>
                    <a:pt x="3831588" y="1673024"/>
                    <a:pt x="3753173" y="1751439"/>
                    <a:pt x="3656444" y="1751439"/>
                  </a:cubicBezTo>
                  <a:lnTo>
                    <a:pt x="175144" y="1751439"/>
                  </a:lnTo>
                  <a:cubicBezTo>
                    <a:pt x="78415" y="1751439"/>
                    <a:pt x="0" y="1673024"/>
                    <a:pt x="0" y="1576295"/>
                  </a:cubicBezTo>
                  <a:lnTo>
                    <a:pt x="0" y="175144"/>
                  </a:ln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6426" tIns="186426" rIns="186426" bIns="186426" numCol="1" spcCol="1270" anchor="ctr" anchorCtr="0">
              <a:noAutofit/>
            </a:bodyPr>
            <a:lstStyle/>
            <a:p>
              <a:pPr marL="0" lvl="0" indent="0" algn="ctr" defTabSz="844550">
                <a:lnSpc>
                  <a:spcPct val="90000"/>
                </a:lnSpc>
                <a:spcBef>
                  <a:spcPct val="0"/>
                </a:spcBef>
                <a:spcAft>
                  <a:spcPct val="35000"/>
                </a:spcAft>
                <a:buNone/>
              </a:pPr>
              <a:r>
                <a:rPr lang="en-US" sz="1900" kern="1200" dirty="0"/>
                <a:t>Social media gives employers a chance to screen for personal information which can be used against women and discriminate against them based of gender </a:t>
              </a:r>
            </a:p>
          </p:txBody>
        </p:sp>
        <p:sp>
          <p:nvSpPr>
            <p:cNvPr id="9" name="Rectangle: Rounded Corners 8">
              <a:extLst>
                <a:ext uri="{FF2B5EF4-FFF2-40B4-BE49-F238E27FC236}">
                  <a16:creationId xmlns:a16="http://schemas.microsoft.com/office/drawing/2014/main" id="{8F359C08-1C66-492D-A46B-41562210E1B3}"/>
                </a:ext>
              </a:extLst>
            </p:cNvPr>
            <p:cNvSpPr/>
            <p:nvPr/>
          </p:nvSpPr>
          <p:spPr>
            <a:xfrm>
              <a:off x="6166582" y="2906644"/>
              <a:ext cx="4537407" cy="1751439"/>
            </a:xfrm>
            <a:prstGeom prst="roundRect">
              <a:avLst/>
            </a:prstGeom>
          </p:spPr>
          <p:style>
            <a:lnRef idx="2">
              <a:schemeClr val="accent6">
                <a:shade val="50000"/>
              </a:schemeClr>
            </a:lnRef>
            <a:fillRef idx="1">
              <a:schemeClr val="accent6"/>
            </a:fillRef>
            <a:effectRef idx="0">
              <a:schemeClr val="accent6"/>
            </a:effectRef>
            <a:fontRef idx="minor">
              <a:schemeClr val="lt1"/>
            </a:fontRef>
          </p:style>
        </p:sp>
        <p:sp>
          <p:nvSpPr>
            <p:cNvPr id="11" name="Freeform: Shape 10">
              <a:extLst>
                <a:ext uri="{FF2B5EF4-FFF2-40B4-BE49-F238E27FC236}">
                  <a16:creationId xmlns:a16="http://schemas.microsoft.com/office/drawing/2014/main" id="{84CAF94B-9540-4EB8-A8D1-51A9DA7BFDC3}"/>
                </a:ext>
              </a:extLst>
            </p:cNvPr>
            <p:cNvSpPr/>
            <p:nvPr/>
          </p:nvSpPr>
          <p:spPr>
            <a:xfrm>
              <a:off x="7376557" y="3344504"/>
              <a:ext cx="3831588" cy="1751439"/>
            </a:xfrm>
            <a:custGeom>
              <a:avLst/>
              <a:gdLst>
                <a:gd name="connsiteX0" fmla="*/ 0 w 3831588"/>
                <a:gd name="connsiteY0" fmla="*/ 175144 h 1751439"/>
                <a:gd name="connsiteX1" fmla="*/ 175144 w 3831588"/>
                <a:gd name="connsiteY1" fmla="*/ 0 h 1751439"/>
                <a:gd name="connsiteX2" fmla="*/ 3656444 w 3831588"/>
                <a:gd name="connsiteY2" fmla="*/ 0 h 1751439"/>
                <a:gd name="connsiteX3" fmla="*/ 3831588 w 3831588"/>
                <a:gd name="connsiteY3" fmla="*/ 175144 h 1751439"/>
                <a:gd name="connsiteX4" fmla="*/ 3831588 w 3831588"/>
                <a:gd name="connsiteY4" fmla="*/ 1576295 h 1751439"/>
                <a:gd name="connsiteX5" fmla="*/ 3656444 w 3831588"/>
                <a:gd name="connsiteY5" fmla="*/ 1751439 h 1751439"/>
                <a:gd name="connsiteX6" fmla="*/ 175144 w 3831588"/>
                <a:gd name="connsiteY6" fmla="*/ 1751439 h 1751439"/>
                <a:gd name="connsiteX7" fmla="*/ 0 w 3831588"/>
                <a:gd name="connsiteY7" fmla="*/ 1576295 h 1751439"/>
                <a:gd name="connsiteX8" fmla="*/ 0 w 3831588"/>
                <a:gd name="connsiteY8" fmla="*/ 175144 h 175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588" h="1751439">
                  <a:moveTo>
                    <a:pt x="0" y="175144"/>
                  </a:moveTo>
                  <a:cubicBezTo>
                    <a:pt x="0" y="78415"/>
                    <a:pt x="78415" y="0"/>
                    <a:pt x="175144" y="0"/>
                  </a:cubicBezTo>
                  <a:lnTo>
                    <a:pt x="3656444" y="0"/>
                  </a:lnTo>
                  <a:cubicBezTo>
                    <a:pt x="3753173" y="0"/>
                    <a:pt x="3831588" y="78415"/>
                    <a:pt x="3831588" y="175144"/>
                  </a:cubicBezTo>
                  <a:lnTo>
                    <a:pt x="3831588" y="1576295"/>
                  </a:lnTo>
                  <a:cubicBezTo>
                    <a:pt x="3831588" y="1673024"/>
                    <a:pt x="3753173" y="1751439"/>
                    <a:pt x="3656444" y="1751439"/>
                  </a:cubicBezTo>
                  <a:lnTo>
                    <a:pt x="175144" y="1751439"/>
                  </a:lnTo>
                  <a:cubicBezTo>
                    <a:pt x="78415" y="1751439"/>
                    <a:pt x="0" y="1673024"/>
                    <a:pt x="0" y="1576295"/>
                  </a:cubicBezTo>
                  <a:lnTo>
                    <a:pt x="0" y="175144"/>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6426" tIns="186426" rIns="186426" bIns="186426" numCol="1" spcCol="1270" anchor="ctr" anchorCtr="0">
              <a:noAutofit/>
            </a:bodyPr>
            <a:lstStyle/>
            <a:p>
              <a:pPr marL="0" lvl="0" indent="0" algn="ctr" defTabSz="844550">
                <a:lnSpc>
                  <a:spcPct val="90000"/>
                </a:lnSpc>
                <a:spcBef>
                  <a:spcPct val="0"/>
                </a:spcBef>
                <a:spcAft>
                  <a:spcPct val="35000"/>
                </a:spcAft>
                <a:buNone/>
              </a:pPr>
              <a:r>
                <a:rPr lang="en-US" sz="1900" kern="1200"/>
                <a:t>Since social media has a lot of personal information, that makes it very easy for the information to be shared</a:t>
              </a:r>
            </a:p>
          </p:txBody>
        </p:sp>
      </p:grpSp>
    </p:spTree>
    <p:extLst>
      <p:ext uri="{BB962C8B-B14F-4D97-AF65-F5344CB8AC3E}">
        <p14:creationId xmlns:p14="http://schemas.microsoft.com/office/powerpoint/2010/main" val="419484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DC91BE6-CC49-44D6-B1A6-7F4D8135F9CD}"/>
              </a:ext>
            </a:extLst>
          </p:cNvPr>
          <p:cNvSpPr>
            <a:spLocks noGrp="1"/>
          </p:cNvSpPr>
          <p:nvPr>
            <p:ph idx="1"/>
          </p:nvPr>
        </p:nvSpPr>
        <p:spPr>
          <a:xfrm>
            <a:off x="242232" y="309482"/>
            <a:ext cx="6358486" cy="1141632"/>
          </a:xfrm>
        </p:spPr>
        <p:txBody>
          <a:bodyPr>
            <a:normAutofit/>
          </a:bodyPr>
          <a:lstStyle/>
          <a:p>
            <a:pPr marL="0" indent="0" algn="ctr">
              <a:buNone/>
            </a:pPr>
            <a:r>
              <a:rPr lang="en-US" sz="4000" dirty="0"/>
              <a:t>Statistics </a:t>
            </a:r>
          </a:p>
        </p:txBody>
      </p:sp>
      <p:pic>
        <p:nvPicPr>
          <p:cNvPr id="7" name="Content Placeholder 3">
            <a:extLst>
              <a:ext uri="{FF2B5EF4-FFF2-40B4-BE49-F238E27FC236}">
                <a16:creationId xmlns:a16="http://schemas.microsoft.com/office/drawing/2014/main" id="{F530CE0D-CF6D-47A9-B2C5-6A9D14147798}"/>
              </a:ext>
            </a:extLst>
          </p:cNvPr>
          <p:cNvPicPr>
            <a:picLocks noChangeAspect="1"/>
          </p:cNvPicPr>
          <p:nvPr/>
        </p:nvPicPr>
        <p:blipFill>
          <a:blip r:embed="rId3"/>
          <a:stretch>
            <a:fillRect/>
          </a:stretch>
        </p:blipFill>
        <p:spPr>
          <a:xfrm>
            <a:off x="7082792" y="0"/>
            <a:ext cx="5109208" cy="6858000"/>
          </a:xfrm>
          <a:prstGeom prst="rect">
            <a:avLst/>
          </a:prstGeom>
        </p:spPr>
      </p:pic>
      <p:pic>
        <p:nvPicPr>
          <p:cNvPr id="5" name="Picture 4">
            <a:extLst>
              <a:ext uri="{FF2B5EF4-FFF2-40B4-BE49-F238E27FC236}">
                <a16:creationId xmlns:a16="http://schemas.microsoft.com/office/drawing/2014/main" id="{D1F26285-965F-45FE-B8A0-11572E6536D6}"/>
              </a:ext>
            </a:extLst>
          </p:cNvPr>
          <p:cNvPicPr>
            <a:picLocks noChangeAspect="1"/>
          </p:cNvPicPr>
          <p:nvPr/>
        </p:nvPicPr>
        <p:blipFill>
          <a:blip r:embed="rId4"/>
          <a:stretch>
            <a:fillRect/>
          </a:stretch>
        </p:blipFill>
        <p:spPr>
          <a:xfrm>
            <a:off x="355822" y="1753626"/>
            <a:ext cx="6168071" cy="4109571"/>
          </a:xfrm>
          <a:prstGeom prst="rect">
            <a:avLst/>
          </a:prstGeom>
        </p:spPr>
      </p:pic>
    </p:spTree>
    <p:extLst>
      <p:ext uri="{BB962C8B-B14F-4D97-AF65-F5344CB8AC3E}">
        <p14:creationId xmlns:p14="http://schemas.microsoft.com/office/powerpoint/2010/main" val="1328985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1331-864F-45EB-8315-0F1849EDDDCB}"/>
              </a:ext>
            </a:extLst>
          </p:cNvPr>
          <p:cNvSpPr>
            <a:spLocks noGrp="1"/>
          </p:cNvSpPr>
          <p:nvPr>
            <p:ph type="title"/>
          </p:nvPr>
        </p:nvSpPr>
        <p:spPr>
          <a:xfrm>
            <a:off x="3851512" y="-56088"/>
            <a:ext cx="3473851" cy="1249727"/>
          </a:xfrm>
          <a:effectLst/>
        </p:spPr>
        <p:txBody>
          <a:bodyPr anchor="ctr">
            <a:normAutofit/>
          </a:bodyPr>
          <a:lstStyle/>
          <a:p>
            <a:pPr algn="ctr"/>
            <a:r>
              <a:rPr lang="en-US" sz="4000" dirty="0">
                <a:solidFill>
                  <a:schemeClr val="tx1">
                    <a:lumMod val="95000"/>
                  </a:schemeClr>
                </a:solidFill>
              </a:rPr>
              <a:t>Summary</a:t>
            </a:r>
          </a:p>
        </p:txBody>
      </p:sp>
      <p:sp>
        <p:nvSpPr>
          <p:cNvPr id="18" name="Content Placeholder 2">
            <a:extLst>
              <a:ext uri="{FF2B5EF4-FFF2-40B4-BE49-F238E27FC236}">
                <a16:creationId xmlns:a16="http://schemas.microsoft.com/office/drawing/2014/main" id="{122AAC6E-563A-4908-8A19-BFAF97939536}"/>
              </a:ext>
            </a:extLst>
          </p:cNvPr>
          <p:cNvSpPr>
            <a:spLocks noGrp="1"/>
          </p:cNvSpPr>
          <p:nvPr>
            <p:ph idx="1"/>
          </p:nvPr>
        </p:nvSpPr>
        <p:spPr>
          <a:xfrm>
            <a:off x="5200982" y="1414980"/>
            <a:ext cx="6795066" cy="5945582"/>
          </a:xfrm>
        </p:spPr>
        <p:txBody>
          <a:bodyPr anchor="ctr">
            <a:normAutofit/>
          </a:bodyPr>
          <a:lstStyle/>
          <a:p>
            <a:pPr marL="0" indent="0" algn="just">
              <a:buNone/>
            </a:pPr>
            <a:r>
              <a:rPr lang="en-US" dirty="0">
                <a:solidFill>
                  <a:schemeClr val="tx1">
                    <a:lumMod val="95000"/>
                  </a:schemeClr>
                </a:solidFill>
              </a:rPr>
              <a:t>On the positive note, social media democratized feminist activism, opening up participation to anyone with a Twitter account and a desire to fight the patriarchy. By removing the barriers of distance and geography, sites like Facebook, Twitter, Tumblr, and Instagram have made activism easier than ever, facilitating public dialogues and creating a platform for awareness and change.</a:t>
            </a:r>
          </a:p>
        </p:txBody>
      </p:sp>
      <p:sp>
        <p:nvSpPr>
          <p:cNvPr id="4" name="TextBox 3">
            <a:extLst>
              <a:ext uri="{FF2B5EF4-FFF2-40B4-BE49-F238E27FC236}">
                <a16:creationId xmlns:a16="http://schemas.microsoft.com/office/drawing/2014/main" id="{1F28C5CF-BFC0-4DB4-A66D-3B0ACF11A668}"/>
              </a:ext>
            </a:extLst>
          </p:cNvPr>
          <p:cNvSpPr txBox="1"/>
          <p:nvPr/>
        </p:nvSpPr>
        <p:spPr>
          <a:xfrm>
            <a:off x="195951" y="1261239"/>
            <a:ext cx="4767699" cy="2954655"/>
          </a:xfrm>
          <a:prstGeom prst="rect">
            <a:avLst/>
          </a:prstGeom>
          <a:noFill/>
        </p:spPr>
        <p:txBody>
          <a:bodyPr wrap="square" rtlCol="0">
            <a:spAutoFit/>
          </a:bodyPr>
          <a:lstStyle/>
          <a:p>
            <a:pPr algn="just"/>
            <a:r>
              <a:rPr lang="en-US" sz="2800" dirty="0">
                <a:solidFill>
                  <a:schemeClr val="tx1">
                    <a:lumMod val="95000"/>
                  </a:schemeClr>
                </a:solidFill>
              </a:rPr>
              <a:t>Mind map showed what social network could cause the issues in feminist movement, those include ethical and privacy issues with at least two branches with examples. </a:t>
            </a:r>
          </a:p>
          <a:p>
            <a:endParaRPr lang="en-US" dirty="0"/>
          </a:p>
        </p:txBody>
      </p:sp>
      <p:pic>
        <p:nvPicPr>
          <p:cNvPr id="6" name="Picture 5">
            <a:extLst>
              <a:ext uri="{FF2B5EF4-FFF2-40B4-BE49-F238E27FC236}">
                <a16:creationId xmlns:a16="http://schemas.microsoft.com/office/drawing/2014/main" id="{6F1F7C93-8978-4367-A4FB-E4533356C00D}"/>
              </a:ext>
            </a:extLst>
          </p:cNvPr>
          <p:cNvPicPr>
            <a:picLocks noChangeAspect="1"/>
          </p:cNvPicPr>
          <p:nvPr/>
        </p:nvPicPr>
        <p:blipFill>
          <a:blip r:embed="rId3"/>
          <a:stretch>
            <a:fillRect/>
          </a:stretch>
        </p:blipFill>
        <p:spPr>
          <a:xfrm>
            <a:off x="338244" y="4387771"/>
            <a:ext cx="4483112" cy="1669687"/>
          </a:xfrm>
          <a:prstGeom prst="rect">
            <a:avLst/>
          </a:prstGeom>
        </p:spPr>
      </p:pic>
    </p:spTree>
    <p:extLst>
      <p:ext uri="{BB962C8B-B14F-4D97-AF65-F5344CB8AC3E}">
        <p14:creationId xmlns:p14="http://schemas.microsoft.com/office/powerpoint/2010/main" val="366963287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55</TotalTime>
  <Words>642</Words>
  <Application>Microsoft Office PowerPoint</Application>
  <PresentationFormat>Widescreen</PresentationFormat>
  <Paragraphs>45</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Depth</vt:lpstr>
      <vt:lpstr>How social media is changing the feminist movement</vt:lpstr>
      <vt:lpstr>Introduction</vt:lpstr>
      <vt:lpstr>Description</vt:lpstr>
      <vt:lpstr>Purpose of the project is:</vt:lpstr>
      <vt:lpstr>PowerPoint Presentation</vt:lpstr>
      <vt:lpstr>Ethical Issues</vt:lpstr>
      <vt:lpstr>Privacy Issues</vt:lpstr>
      <vt:lpstr>PowerPoint Presentation</vt:lpstr>
      <vt:lpstr>Summary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social media is changing the feminist movement</dc:title>
  <dc:creator>Alla Topp</dc:creator>
  <cp:lastModifiedBy>Alla Topp</cp:lastModifiedBy>
  <cp:revision>10</cp:revision>
  <dcterms:created xsi:type="dcterms:W3CDTF">2019-06-15T01:25:10Z</dcterms:created>
  <dcterms:modified xsi:type="dcterms:W3CDTF">2019-06-16T02:00:59Z</dcterms:modified>
</cp:coreProperties>
</file>